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5"/>
  </p:notesMasterIdLst>
  <p:sldIdLst>
    <p:sldId id="256" r:id="rId4"/>
    <p:sldId id="257" r:id="rId5"/>
    <p:sldId id="258" r:id="rId6"/>
    <p:sldId id="296" r:id="rId7"/>
    <p:sldId id="295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9144000" cy="5143500" type="screen16x9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130" autoAdjust="0"/>
  </p:normalViewPr>
  <p:slideViewPr>
    <p:cSldViewPr snapToGrid="0">
      <p:cViewPr>
        <p:scale>
          <a:sx n="100" d="100"/>
          <a:sy n="100" d="100"/>
        </p:scale>
        <p:origin x="946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B2D3DB9-1DD7-4322-BB80-69E01992CEA6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1%D1%82%D1%80%D0%B0%D1%85" TargetMode="External"/><Relationship Id="rId3" Type="http://schemas.openxmlformats.org/officeDocument/2006/relationships/hyperlink" Target="https://ru.wikipedia.org/wiki/%D0%9B%D0%B0%D1%82%D0%B8%D0%BD%D1%81%D0%BA%D0%B8%D0%B9_%D1%8F%D0%B7%D1%8B%D0%BA" TargetMode="External"/><Relationship Id="rId7" Type="http://schemas.openxmlformats.org/officeDocument/2006/relationships/hyperlink" Target="https://ru.wikipedia.org/wiki/%D0%AD%D0%BC%D0%BE%D1%86%D0%B8%D1%8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1%D1%82%D1%80%D0%B0%D0%B4%D0%B0%D0%BD%D0%B8%D0%B5" TargetMode="External"/><Relationship Id="rId5" Type="http://schemas.openxmlformats.org/officeDocument/2006/relationships/hyperlink" Target="https://ru.wikipedia.org/wiki/%D0%A3%D0%B4%D0%BE%D0%B2%D0%BE%D0%BB%D1%8C%D1%81%D1%82%D0%B2%D0%B8%D0%B5" TargetMode="External"/><Relationship Id="rId10" Type="http://schemas.openxmlformats.org/officeDocument/2006/relationships/hyperlink" Target="https://ru.wikipedia.org/wiki/%D0%A0%D0%B0%D0%B4%D0%BE%D1%81%D1%82%D1%8C" TargetMode="External"/><Relationship Id="rId4" Type="http://schemas.openxmlformats.org/officeDocument/2006/relationships/hyperlink" Target="https://ru.wikipedia.org/wiki/%D0%90%D1%84%D1%84%D0%B5%D0%BA%D1%82_(%D0%BF%D1%81%D0%B8%D1%85%D0%BE%D0%BB%D0%BE%D0%B3%D0%B8%D1%8F)" TargetMode="External"/><Relationship Id="rId9" Type="http://schemas.openxmlformats.org/officeDocument/2006/relationships/hyperlink" Target="https://ru.wikipedia.org/wiki/%D0%93%D0%BD%D0%B5%D0%B2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1%D1%82%D1%80%D0%B0%D1%85" TargetMode="External"/><Relationship Id="rId3" Type="http://schemas.openxmlformats.org/officeDocument/2006/relationships/hyperlink" Target="https://ru.wikipedia.org/wiki/%D0%9B%D0%B0%D1%82%D0%B8%D0%BD%D1%81%D0%BA%D0%B8%D0%B9_%D1%8F%D0%B7%D1%8B%D0%BA" TargetMode="External"/><Relationship Id="rId7" Type="http://schemas.openxmlformats.org/officeDocument/2006/relationships/hyperlink" Target="https://ru.wikipedia.org/wiki/%D0%AD%D0%BC%D0%BE%D1%86%D0%B8%D1%8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1%D1%82%D1%80%D0%B0%D0%B4%D0%B0%D0%BD%D0%B8%D0%B5" TargetMode="External"/><Relationship Id="rId5" Type="http://schemas.openxmlformats.org/officeDocument/2006/relationships/hyperlink" Target="https://ru.wikipedia.org/wiki/%D0%A3%D0%B4%D0%BE%D0%B2%D0%BE%D0%BB%D1%8C%D1%81%D1%82%D0%B2%D0%B8%D0%B5" TargetMode="External"/><Relationship Id="rId10" Type="http://schemas.openxmlformats.org/officeDocument/2006/relationships/hyperlink" Target="https://ru.wikipedia.org/wiki/%D0%A0%D0%B0%D0%B4%D0%BE%D1%81%D1%82%D1%8C" TargetMode="External"/><Relationship Id="rId4" Type="http://schemas.openxmlformats.org/officeDocument/2006/relationships/hyperlink" Target="https://ru.wikipedia.org/wiki/%D0%90%D1%84%D1%84%D0%B5%D0%BA%D1%82_(%D0%BF%D1%81%D0%B8%D1%85%D0%BE%D0%BB%D0%BE%D0%B3%D0%B8%D1%8F)" TargetMode="External"/><Relationship Id="rId9" Type="http://schemas.openxmlformats.org/officeDocument/2006/relationships/hyperlink" Target="https://ru.wikipedia.org/wiki/%D0%93%D0%BD%D0%B5%D0%B2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endParaRPr lang="ru-RU" sz="1200" b="0" strike="noStrike" spc="-1" dirty="0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23D6988-168F-45AF-AF89-178D5A1C17BD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79680" y="4679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Познавательная теория эмоций, разработанная в 1990-х годах Ричардом Лазарусом, утверждает, что любой эмоции или физиологической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активации организма непременно предшествует мысль. Иными словами, прежде чем у вас возникнет какая-либо эмоция, вы должны осмыслить ситуацию, в которой оказались.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Вернемся к вышеописанному примеру. Когда женщина слышит шаги за спиной, сначала у нее возникает мысль, что ей что-то угрожает - например, что ее преследует грабитель, - и только после этого ее сердце начинает биться быстрее, тело дрожать, и она испытывает негативную эмоцию - страх.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Таким образом, по теории Лазаруса (как, впрочем, и Кэннона- Барда), эмоция и физиологическая активация организма имеют место одновременно.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589869A-1FB8-4F1F-B0CB-60EE7FDB9ED9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Появление этой теории связывают с научной деятельностью Уильяма Джеймса, но в 1962 году ее развил Силвен Томкинс. Согласно этой теории, эмоциональное переживание по меньшей мере усиливается обратной связью, возникающей при активации лицевых мышц, которые участвуют в мимической эмоциональной экспрессии; в противном случае мы просто оцениваем событие рассудочно. Иными словами, улыбающийся человек счастлив, нахмуренный - озабочен или опечален. Именно движения лицевых мышц дают мозгу подсказку, на основе которой он идентифицирует источник эмоции, а не наоборот.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Вернемся к нашему примеру. Когда женщина слышит позади себя чьи-то шаги, ее глаза расширяются, а зубы сжимаются. Мозг интерпретирует эти изменения лицевых мышц как выражение страха и сообщает женщине, что сейчас ей страшно.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992067C-D8E8-4C43-97FA-A95A5532716A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CA51BE4-1ACB-4C5E-AE13-CC8D095EA80B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BCEA914-9456-47BF-BD92-5446E72D2C45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В 1924 году психолог-аспирант из Университета Миннесоты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Карни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Ландис, чтобы лучше понять взаимосвязь между мимикой и эмоциями человека, разработал эксперимент. Ландис хотел узнать, характерна ли для людей, испытывающих одинаковые эмоции, универсальная мимика. Например, будет ли одинаковым у разных людей выражение лица, когда они испытывают отвращение?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Для участия в эксперименте Ландис привлек в основном таких же, как он, аспирантов. Он нарисовал на лицах испытуемых черные линии, чтобы было удобнее следить за мельчайшими движениями их лицевых мышц, а затем на них воздействовали разными раздражителями, которые, по мнению Ландиса, должны были вызвать сильную эмоциональную реакцию. Каждую реакцию исследователь фотографировал. Испытуемые нюхали аммиак, смотрели порнографический фильм, засовывали руку в ведро с лягушками. Но самой потрясающей была финальная часть эксперимента. Участнику давали живую крысу и просили ее обезглавить. Эта идея вызвала у всех искреннее отвращение, тем не менее две трети испытуемых выполнили требование. А за тех, кто отказался отрезать крысе голову, Ландис выполнил задание сам.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Хотя этот эксперимент не выявил абсолютной универсальности в выражениях лиц людей и не обнаружил прямой связи между мимикой и переживаемой эмоцией (отвращением), он во многом предвосхитил результаты другого исследования - широко известного эксперимента с подчинением авторитету Стэнли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Милгрема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, проведенного сорок лет спустя. Ландис чрезмерно сосредоточился на исследовании мимики испытуемых и не понял, что самым интересным результатом опыта оказалось то, что большинство участников безропотно выполняли даже самые бессмысленные и жестокие распоряжения облеченного властью экспериментатора.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2ECC466-F8CE-4F0F-88C3-CCE682717FA5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Arial"/>
              </a:rPr>
              <a:t>Состояние, которое возникает при появлении стимула, важного с точки </a:t>
            </a:r>
            <a:r>
              <a:rPr lang="ru-RU" sz="2000" b="0" strike="noStrike" spc="-1" dirty="0" smtClean="0">
                <a:solidFill>
                  <a:srgbClr val="000000"/>
                </a:solidFill>
                <a:latin typeface="Arial"/>
              </a:rPr>
              <a:t>зрения потребностей </a:t>
            </a:r>
            <a:r>
              <a:rPr lang="ru-RU" sz="2000" b="0" strike="noStrike" spc="-1" dirty="0">
                <a:solidFill>
                  <a:srgbClr val="000000"/>
                </a:solidFill>
                <a:latin typeface="Arial"/>
              </a:rPr>
              <a:t>и целей организма</a:t>
            </a:r>
            <a:endParaRPr lang="ru-RU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000000"/>
                </a:solidFill>
                <a:latin typeface="Arial"/>
              </a:rPr>
              <a:t>Cостояния</a:t>
            </a:r>
            <a:r>
              <a:rPr lang="ru-RU" sz="2000" b="0" strike="noStrike" spc="-1" dirty="0">
                <a:solidFill>
                  <a:srgbClr val="000000"/>
                </a:solidFill>
                <a:latin typeface="Arial"/>
              </a:rPr>
              <a:t>, связанные с оценкой значимости для индивида действующих на него факторов и выражающиеся, прежде всего в форме непосредственных переживаний удовлетворения или неудовлетворения его актуальных потребностей. </a:t>
            </a:r>
            <a:r>
              <a:rPr dirty="0"/>
              <a:t/>
            </a:r>
            <a:br>
              <a:rPr dirty="0"/>
            </a:br>
            <a:r>
              <a:rPr lang="ru-RU" sz="2000" b="0" strike="noStrike" spc="-1" dirty="0">
                <a:solidFill>
                  <a:srgbClr val="000000"/>
                </a:solidFill>
                <a:latin typeface="Arial"/>
              </a:rPr>
              <a:t>Являются одним из главных регуляторов деятельности.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AFAE61B-E0A2-452F-A58D-4B0B0F7AB57F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u="sng" strike="noStrike" spc="-1">
                <a:solidFill>
                  <a:srgbClr val="FF0000"/>
                </a:solidFill>
                <a:uFillTx/>
                <a:latin typeface="Arial"/>
              </a:rPr>
              <a:t>Субъективные переживания эмоций - </a:t>
            </a:r>
            <a:r>
              <a:rPr lang="ru-RU" sz="2000" b="0" strike="noStrike" spc="-1">
                <a:solidFill>
                  <a:srgbClr val="404040"/>
                </a:solidFill>
                <a:latin typeface="Arial"/>
              </a:rPr>
              <a:t>то, что человек или животное чувствует и не обязательно осознает, не всегда может это назвать. Это компонент открытый самому субъекту переживания. Сторонний наблюдатель может судить только по косвенным признакам.</a:t>
            </a: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solidFill>
                  <a:srgbClr val="404040"/>
                </a:solidFill>
                <a:latin typeface="Arial"/>
              </a:rPr>
              <a:t>Когнитивный компонент - все процессы от восприятия до мышления, связанные с оценкой ситуации, интерпретацией ее (насколько она опасна или, например, смешная). </a:t>
            </a: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solidFill>
                  <a:srgbClr val="404040"/>
                </a:solidFill>
                <a:latin typeface="Arial"/>
              </a:rPr>
              <a:t>Рефлексивный компонент отсутствует у животных и маленьких детей. Рефлексия - это путь к самоконтролю эмоций.</a:t>
            </a: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</a:pPr>
            <a:r>
              <a:rPr lang="ru-RU" sz="2000" b="0" strike="noStrike" spc="-1">
                <a:solidFill>
                  <a:srgbClr val="404040"/>
                </a:solidFill>
                <a:latin typeface="Arial"/>
              </a:rPr>
              <a:t>Поведенческий: определенные действия, а не просто выразительные движения (хотя сложно строго отделить поведения от экспрессии). </a:t>
            </a: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</a:pPr>
            <a:r>
              <a:rPr lang="ru-RU" sz="2000" b="0" strike="noStrike" spc="-1">
                <a:solidFill>
                  <a:srgbClr val="404040"/>
                </a:solidFill>
                <a:latin typeface="Arial"/>
              </a:rPr>
              <a:t>К поведенческому компоненту относится не всегда само действие, но и тенденция к действию</a:t>
            </a: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FE2A256-69BB-4A47-84A2-4306590C3ECA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5468A61-1381-4058-B761-38AF0182576C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8D49D7F-64EE-4B98-BE0E-18B368338D6C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92D4A41-AD97-4CFD-BB5D-69CB7BD76F03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 smtClean="0">
                <a:solidFill>
                  <a:srgbClr val="000000"/>
                </a:solidFill>
                <a:latin typeface="+mn-lt"/>
                <a:ea typeface="+mn-ea"/>
              </a:rPr>
              <a:t>Несмотря 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на то, что Гален одним из первых указал на роль мозга в общей регуляции поведения, наиболее устойчивые индивидуальные различия он приписывал различиям в </a:t>
            </a:r>
            <a:r>
              <a:rPr lang="ru-RU" sz="1200" b="0" strike="noStrike" spc="-1" dirty="0" smtClean="0">
                <a:solidFill>
                  <a:srgbClr val="000000"/>
                </a:solidFill>
                <a:latin typeface="+mn-lt"/>
                <a:ea typeface="+mn-ea"/>
              </a:rPr>
              <a:t>смесях</a:t>
            </a:r>
            <a:r>
              <a:rPr lang="ru-RU" sz="1200" b="0" strike="noStrike" spc="-1" baseline="0" dirty="0" smtClean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ru-RU" sz="1200" b="0" strike="noStrike" spc="-1" dirty="0" err="1" smtClean="0">
                <a:solidFill>
                  <a:srgbClr val="000000"/>
                </a:solidFill>
                <a:latin typeface="+mn-lt"/>
                <a:ea typeface="+mn-ea"/>
              </a:rPr>
              <a:t>нейро</a:t>
            </a:r>
            <a:r>
              <a:rPr lang="ru-RU" sz="1200" b="0" strike="noStrike" spc="-1" dirty="0" smtClean="0">
                <a:solidFill>
                  <a:srgbClr val="000000"/>
                </a:solidFill>
                <a:latin typeface="+mn-lt"/>
                <a:ea typeface="+mn-ea"/>
              </a:rPr>
              <a:t>-гуморальных 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жидкостей тела.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ГУМОРАЛИЗМ 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humoralismus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; лат.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humor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влага, жидкость) — теоретическая концепция физиологии (и медицины), объясняющая все жизненные процессы состоянием жидких сред организма, крови и тканевой жидкости. Сторонниками Г. в патологии были Гиппократ, К. Гален, Ибн-Сина (Авиценна), Т. Парацельс, Й. Ван-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Гельмонт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, Т. Сильвий, К.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Рокитанский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. Историческое значение Г. в физиологии и медицине заключается в том, что одним из основных положений концепции была оценка нормы и болезни как состояний целостного организма. Идея целостности организма и признание большой роли гуморальных (жидкостных, биохимических) факторов в жизнедеятельности соответствуют и современным представлениям физиологии. Но в силу исторической ограниченности знания Г. не мог определить место гуморальной регуляции (Г. р.) в многообразных связях живого. По современным представлениям Г. р. — лишь один из механизмов регуляции процессов жизнедеятельности, осуществляемый через жидкие среды организма с помощью биологически активных веществ, выделяемых клетками, тканями и органами в процессе их функционирования. В эволюционном процессе Г. р. дополнялась более сложными и совершенными механизмами нервной регуляции. Современная физиология установила диалектическое единство нервного и гуморального звена в регуляторных процессах.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Эмпедокл предложил идею о четырех первоначалах («корнях»), лежащих в основе мира - земля, огонь, вода и воздух. Поскольку эта теория имела влияние на протяжении веков, более поздние ученые соединили качества, описанные Гиппократом-Галеном, с «основными элементами», описанными Эмпедоклом.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Кровь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Считалось, что кровь производится исключительно печенью. Это было связано с сангвинической натурой (восторженной, активной и общительной).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Желтая желчь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Считалось, что избыток желтой желчи вызывает агрессию, а избыток гнева, наоборот, вызывает расстройство печени и дисбаланс в жидкостях.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Черная желчь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 smtClean="0">
                <a:solidFill>
                  <a:srgbClr val="000000"/>
                </a:solidFill>
                <a:latin typeface="+mn-lt"/>
                <a:ea typeface="+mn-ea"/>
              </a:rPr>
              <a:t>Депрессия 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была связана с избытком или неестественной черной желчью, выделяемой селезенкой.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Мокрота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Считалось, что мокрота ассоциируется с апатичным поведением, что сохранилось в слове « флегматик ». 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Валентность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(</a:t>
            </a:r>
            <a:r>
              <a:rPr lang="ru-RU" sz="1200" b="0" u="sng" strike="noStrike" spc="-1" dirty="0" err="1">
                <a:solidFill>
                  <a:srgbClr val="000000"/>
                </a:solidFill>
                <a:uFillTx/>
                <a:latin typeface="+mn-lt"/>
                <a:ea typeface="+mn-ea"/>
                <a:hlinkClick r:id="rId3"/>
              </a:rPr>
              <a:t>лат.</a:t>
            </a:r>
            <a:r>
              <a:rPr lang="ru-RU" sz="1200" b="0" i="1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valentia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— «сила») —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4"/>
              </a:rPr>
              <a:t>аффективное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качество, заключающееся в субъективной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5"/>
              </a:rPr>
              <a:t>привлекательности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(положительная валентность) или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6"/>
              </a:rPr>
              <a:t>непривлекательности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(отрицательная валентность) для человека предметов, событий или ситуаций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С помощью валентности также могут быть охарактеризованы отдельные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7"/>
              </a:rPr>
              <a:t>эмоции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. Например,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8"/>
              </a:rPr>
              <a:t>страх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и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9"/>
              </a:rPr>
              <a:t>гнев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, которые относят к негативным эмоциям, имеют отрицательную валентность, а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10"/>
              </a:rPr>
              <a:t>радость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— положительную валентность. Эмоции, обладающие определённой валентностью, вызываются предметами, событиями или ситуациями с таким же типом валентности. Наличие валентности является одной из основных характеристик эмоций, поэтому играет ключевую роль при определении субъективного переживания как эмоции.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23D6988-168F-45AF-AF89-178D5A1C17BD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ru-RU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4122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9E4AB4F-7D2E-46CC-95EE-A68061D03728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640824C-BC68-4909-B13C-A6A340F310A3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87FEFE4-7020-4C3B-98FA-6B86DDAA4BBE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Из базовых эмоций наиболее важными являются те, которые обеспечивают выживание и стимулируют развитие.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Все остальные проявления – производные от двух основных эмоций. Это можно доказать: радость – приподнятое чувство, сродни эйфории, от достижения какой-либо цели, неожиданного события, вызывающее веселье, ликование и восторг. Но в основе этого чувства лежит полученное удовольствие. Иначе, можно сказать, что радость – ликование от действия, принесшего удовольствие. Можно рассмотреть и печаль. Она также выделяется как одна из основных. Но легко можно понять, что печаль – производная и от страха и от удовольствия. В первом случае она вызвана невозможностью добиться желаемого. А во втором, наоборот, от ожидания большего удовольствия, чем полученное.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97991F9-E1FC-43EC-AC90-186A50690478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Эмоциональное состояние зависит не только от психологической составляющей, но и от химических реакций, происходящих в организме под воздействием внешних факторов. Например, критические ситуации приводят к следующим реакциям: выбросу адреналина, учащению дыхания, повышению артериального давления, то есть происходит мобилизации всех внутренних сил. Радость способствует выбросу гормонов счастья, появляется чувство легкости и приподнятости, эйфории. Печаль стимулирует выработку гормонов стресса и так далее. Физическая боль или тяжелая болезнь может вызывать ужас, гнев, страдание или стыд.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51BDA60-18AD-474C-98D0-3C7EF8AF505F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3ED3D44-37DF-4B10-BD99-05F35679F855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40ED70E-3AA0-49CC-B431-1781A0F1BFC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2A66726-E855-4562-98B3-2E95DB1414F2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F497740-CF35-443F-80EC-A164BAA31A3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1BCD3B8-03D9-4E95-81E2-BCA1617021F6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1" strike="noStrike" spc="-1" dirty="0" smtClean="0">
                <a:solidFill>
                  <a:srgbClr val="000000"/>
                </a:solidFill>
                <a:latin typeface="+mn-lt"/>
                <a:ea typeface="+mn-ea"/>
              </a:rPr>
              <a:t>ГУМОРАЛИЗМ 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humoralismus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; лат.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humor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влага, жидкость) — теоретическая концепция физиологии (и медицины), объясняющая все жизненные процессы состоянием жидких сред организма, крови и тканевой жидкости. Сторонниками Г. в патологии были Гиппократ, К. Гален, Ибн-Сина (Авиценна), Т. Парацельс, Й. Ван-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Гельмонт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, Т. Сильвий, К.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Рокитанский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. Историческое значение Г. в физиологии и медицине заключается в том, что одним из основных положений концепции была оценка нормы и болезни как состояний целостного организма. Идея целостности организма и признание большой роли гуморальных (жидкостных, биохимических) факторов в жизнедеятельности соответствуют и современным представлениям физиологии. Но в силу исторической ограниченности знания Г. не мог определить место гуморальной регуляции (Г. р.) в многообразных связях живого. По современным представлениям Г. р. — лишь один из механизмов регуляции процессов жизнедеятельности, осуществляемый через жидкие среды организма с помощью биологически активных веществ, выделяемых клетками, тканями и органами в процессе их функционирования. В эволюционном процессе Г. р. дополнялась более сложными и совершенными механизмами нервной регуляции. Современная физиология установила диалектическое единство нервного и гуморального звена в регуляторных процессах.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Эмпедокл предложил идею о четырех первоначалах («корнях»), лежащих в основе мира - земля, огонь, вода и воздух. Поскольку эта теория имела влияние на протяжении веков, более поздние ученые соединили качества, описанные Гиппократом-Галеном, с «основными элементами», описанными Эмпедоклом.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Кровь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Считалось, что кровь производится исключительно печенью. Это было связано с сангвинической натурой (восторженной, активной и общительной).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Желтая желчь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Считалось, что избыток желтой желчи вызывает агрессию, а избыток гнева, наоборот, вызывает расстройство печени и дисбаланс в жидкостях.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Черная желчь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Слово «меланхолия» происходит от греческого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μέλ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αινα χολή ( melaina kholé ), что означает «черная желчь». Депрессия была связана с избытком или неестественной черной желчью, выделяемой селезенкой.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Мокрота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Считалось, что мокрота ассоциируется с апатичным поведением, что сохранилось в слове « флегматик ». 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Валентность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(</a:t>
            </a:r>
            <a:r>
              <a:rPr lang="ru-RU" sz="1200" b="0" u="sng" strike="noStrike" spc="-1" dirty="0" err="1">
                <a:solidFill>
                  <a:srgbClr val="000000"/>
                </a:solidFill>
                <a:uFillTx/>
                <a:latin typeface="+mn-lt"/>
                <a:ea typeface="+mn-ea"/>
                <a:hlinkClick r:id="rId3"/>
              </a:rPr>
              <a:t>лат.</a:t>
            </a:r>
            <a:r>
              <a:rPr lang="ru-RU" sz="1200" b="0" i="1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valentia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— «сила») —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4"/>
              </a:rPr>
              <a:t>аффективное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качество, заключающееся в субъективной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5"/>
              </a:rPr>
              <a:t>привлекательности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(положительная валентность) или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6"/>
              </a:rPr>
              <a:t>непривлекательности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(отрицательная валентность) для человека предметов, событий или ситуаций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 lang="ru-RU" sz="12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С помощью валентности также могут быть охарактеризованы отдельные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7"/>
              </a:rPr>
              <a:t>эмоции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. Например,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8"/>
              </a:rPr>
              <a:t>страх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и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9"/>
              </a:rPr>
              <a:t>гнев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, которые относят к негативным эмоциям, имеют отрицательную валентность, а </a:t>
            </a:r>
            <a:r>
              <a:rPr lang="ru-RU" sz="1200" b="0" u="sng" strike="noStrike" spc="-1" dirty="0">
                <a:solidFill>
                  <a:srgbClr val="000000"/>
                </a:solidFill>
                <a:uFillTx/>
                <a:latin typeface="+mn-lt"/>
                <a:ea typeface="+mn-ea"/>
                <a:hlinkClick r:id="rId10"/>
              </a:rPr>
              <a:t>радость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— положительную валентность. Эмоции, обладающие определённой валентностью, вызываются предметами, событиями или ситуациями с таким же типом валентности. Наличие валентности является одной из основных характеристик эмоций, поэтому играет ключевую роль при определении субъективного переживания как эмоции.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23D6988-168F-45AF-AF89-178D5A1C17BD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ru-RU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6685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BCAE58F-DF0E-417F-9F6A-64851F91E8CB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C2A8A4E-4DDA-4F0E-857F-A801890BE644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7F81582-30AE-4510-9EC2-7B6B77D33402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56F9AEA-7505-410C-8C49-ADFE22A6061E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В психологии эмоция определяется как субъективное психическое переживание каких-либо значимых событий. Что такое эмоции и как они возникают, рассматривают обычно с трех точек зрения:</a:t>
            </a:r>
          </a:p>
        </p:txBody>
      </p:sp>
      <p:sp>
        <p:nvSpPr>
          <p:cNvPr id="369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4A0CFF2-100A-4505-860F-BE66095E5EA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FF0000"/>
                </a:solidFill>
                <a:latin typeface="Arial"/>
              </a:rPr>
              <a:t>Теория Джемса — </a:t>
            </a:r>
            <a:r>
              <a:rPr lang="ru-RU" sz="1800" b="0" strike="noStrike" spc="-1" dirty="0" err="1">
                <a:solidFill>
                  <a:srgbClr val="FF0000"/>
                </a:solidFill>
                <a:latin typeface="Arial"/>
              </a:rPr>
              <a:t>Ланге</a:t>
            </a:r>
            <a:r>
              <a:rPr lang="ru-RU" sz="1800" b="0" strike="noStrike" spc="-1" dirty="0">
                <a:solidFill>
                  <a:srgbClr val="000000"/>
                </a:solidFill>
                <a:latin typeface="Arial"/>
              </a:rPr>
              <a:t>— объяснительная модель возникновения эмоций. </a:t>
            </a:r>
            <a:endParaRPr lang="ru-RU" sz="1800" b="0" strike="noStrike" spc="-1" dirty="0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Эта теория эмоций была практически одновременно выдвинута в 1920-х годах сразу двумя учеными: датским физиологом Карлом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Ланге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и американским психологом Уильямом Джеймсом. Согласно теории, эмоции представляют собой результат физиологической реакции на значимое событие.</a:t>
            </a:r>
            <a:endParaRPr lang="ru-RU" sz="1200" b="0" strike="noStrike" spc="-1" dirty="0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При воздействии внешнего раздражителя включается определенная физиологическая реакция, на ее основе возникает эмоция или эмоциональная реакция, всецело зависящая от интерпретации физиологической реакции.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111BE65-2777-4F2C-B766-C08F8C8AA85F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Например, при встрече со львом ваше сердце, скорее всего, начнет бешено колотиться, а тело дрожать. По теории Джеймса - Ланге, далее разум интерпретирует физическую реакцию и приходит к заключению, что вы испуганы.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Надо сказать, впоследствии был выдвинут целый ряд убедительных доводов, опровергающих теорию Джеймса - Ланге, и в современном научном мире у нее мало сторонников. И все-таки психологи и сегодня считают ее весьма ценной и даже приводят примеры в подтверждение ее правоты, например механизм развития фобии или панического расстройства. Скажем, если у человека на какое-либо событие возникла негативная физиологическая реакция, например тошнота, она вполне может переродиться в реакцию эмоциональную, в частности в чувство тревоги, и между этими двумя состояниями возникнет четкая ассоциация. Впоследствии этот индивид, скорее всего, будет стараться избегать любых ситуаций, которые могут привести к негативной эмоции.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28E04DB-DC82-42F3-B159-FB75C477B316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В 1930-х годах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Уолтер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Кэннон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и Филипп Бард разработали в качестве аргумента против описанной выше теории Джеймса -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Ланге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свою теорию. По утверждению психологов, физиологические реакции и эмоции происходят одновременно. Эмоция возникает, когда таламус - область головного мозга, контролирующая моторные функции, состояния сна и бодрствования и обработку сенсорных сигналов, - реагируя на конкретный раздражитель, </a:t>
            </a:r>
            <a:r>
              <a:rPr lang="ru-RU" sz="1200" b="0" strike="noStrike" spc="-1" dirty="0" smtClean="0">
                <a:solidFill>
                  <a:srgbClr val="000000"/>
                </a:solidFill>
                <a:latin typeface="+mn-lt"/>
                <a:ea typeface="+mn-ea"/>
              </a:rPr>
              <a:t>посылает </a:t>
            </a: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мозгу определенное сообщение, в результате чего происходит физиологическая реакция.</a:t>
            </a:r>
            <a:endParaRPr lang="ru-RU" sz="1200" b="0" strike="noStrike" spc="-1" dirty="0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Arial"/>
                <a:ea typeface="+mn-ea"/>
              </a:rPr>
              <a:t>Эта теория способна объяснить наблюдаемое в клинике внезапное пробуждение аффекта.</a:t>
            </a: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+mn-ea"/>
              </a:rPr>
              <a:t> </a:t>
            </a:r>
            <a:endParaRPr lang="ru-RU" sz="2000" b="0" strike="noStrike" spc="-1" dirty="0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На органы чувств воздействует некий первоначальный раздражитель. Далее он передается в кору головного мозга, где происходит анализ, как будет направлена эта реакция, что, в свою очередь, активирует таламус, - то есть раздражитель воспринимается и интерпретируется. После этого одновременно возникают две реакции: эмоциональная и физиологическая. Иными словами, при встрече со львом вы почувствуете сильное сердцебиение и дрожь одновременно с сильным испугом.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6ECDD16-A021-4EAD-8671-C85D804F1F62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6720" cy="446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Двухфакторная теория эмоций Шехтера - Сингера была разработана в 1952 году Джеромом Сингером и Стэнли Шехтером. Она представляет собой пример когнитивного подхода к эмоциям. Согласно этой теории, на первом этапе формирования эмоции происходит физиологическая активация (возбуждение), возникающая в ответ на переживаемое событие. Человеку же необходимо найти причину этой активации, и только потом он сможет охарактеризовать пережитый опыт и «маркировать» его как эмоцию. Например, внезапно услышав за спиной шаги, женщина, идущая ночью по пустынной улице, скорее всего, почувствует дрожь в теле, напряжение мышц и учащенное сердцебиение. Отметив физиологическую реакцию своего организма, она осознает, что в случае опасности ее некому защитить, и, убедив себя в том, что ей грозит опасность, испытает страх.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3850560" y="9428760"/>
            <a:ext cx="29440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3CC906F-9F39-4DA1-B49D-9EB1B9C1805D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098320" y="49032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5910840" y="42732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1360" y="4280040"/>
            <a:ext cx="1675080" cy="70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wm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youtu.be/lC6BsTio2dQ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youtu.be/Wr8bTIRiao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youtu.be/hgGI-75FMCA" TargetMode="External"/><Relationship Id="rId5" Type="http://schemas.openxmlformats.org/officeDocument/2006/relationships/hyperlink" Target="https://youtu.be/mguaJIOfnjI" TargetMode="External"/><Relationship Id="rId4" Type="http://schemas.openxmlformats.org/officeDocument/2006/relationships/hyperlink" Target="https://youtu.be/Q4hgn0DTfb8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2294280"/>
            <a:ext cx="9142560" cy="7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200" b="0" strike="noStrike" spc="-1">
                <a:solidFill>
                  <a:srgbClr val="FFFFFF"/>
                </a:solidFill>
                <a:latin typeface="Calibri"/>
                <a:ea typeface="DejaVu Sans"/>
              </a:rPr>
              <a:t>Теории эмоций</a:t>
            </a:r>
            <a:endParaRPr lang="ru-RU" sz="32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0" y="4667400"/>
            <a:ext cx="9142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1371600" y="3637080"/>
            <a:ext cx="639936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эмоций Кэннона - Барда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74FB87F6-59B9-4732-9758-C82D703270E3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10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Физиологические реакции и эмоции происходят одновременно.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Эмоция возникает, когда таламус (область головного мозга, контролирующая моторные функции, состояния сна и бодрствования и обработку сенсорных сигналов), реагируя на конкретный раздражитель, посылает мозгу определенное сообщение, в результате чего происходит физиологическая реакция.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2000" b="0" strike="noStrike" spc="-1">
              <a:latin typeface="Arial"/>
            </a:endParaRPr>
          </a:p>
        </p:txBody>
      </p:sp>
      <p:pic>
        <p:nvPicPr>
          <p:cNvPr id="214" name="Рисунок 208"/>
          <p:cNvPicPr/>
          <p:nvPr/>
        </p:nvPicPr>
        <p:blipFill>
          <a:blip r:embed="rId4"/>
          <a:stretch/>
        </p:blipFill>
        <p:spPr>
          <a:xfrm>
            <a:off x="4680720" y="2955240"/>
            <a:ext cx="3971520" cy="1561320"/>
          </a:xfrm>
          <a:prstGeom prst="rect">
            <a:avLst/>
          </a:prstGeom>
          <a:ln>
            <a:noFill/>
          </a:ln>
        </p:spPr>
      </p:pic>
      <p:pic>
        <p:nvPicPr>
          <p:cNvPr id="215" name="Picture 2"/>
          <p:cNvPicPr/>
          <p:nvPr/>
        </p:nvPicPr>
        <p:blipFill>
          <a:blip r:embed="rId5"/>
          <a:stretch/>
        </p:blipFill>
        <p:spPr>
          <a:xfrm>
            <a:off x="1353600" y="2749680"/>
            <a:ext cx="2638440" cy="23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эмоций Шехтера - Сингера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B41AAFC6-39E3-44EA-BEFF-1B74BB36C4F8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11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Двухфакторная теория эмоций представляет собой пример когнитивного подхода к эмоциям.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На первом этапе формирования эмоции происходит физиологическая активация (возбуждение), возникающая в ответ на переживаемое событие.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Человек должен найти причину этой активации, только потом он сможет охарактеризовать пережитый опыт и «маркировать» его как эмоцию.  	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2000" b="0" strike="noStrike" spc="-1">
              <a:latin typeface="Arial"/>
            </a:endParaRPr>
          </a:p>
        </p:txBody>
      </p:sp>
      <p:pic>
        <p:nvPicPr>
          <p:cNvPr id="219" name="Рисунок 212"/>
          <p:cNvPicPr/>
          <p:nvPr/>
        </p:nvPicPr>
        <p:blipFill>
          <a:blip r:embed="rId4"/>
          <a:stretch/>
        </p:blipFill>
        <p:spPr>
          <a:xfrm>
            <a:off x="1701360" y="3528000"/>
            <a:ext cx="5713920" cy="50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эмоций Лазаруса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48B3CB-C9F7-483B-93CF-EDB03131B1A7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12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Любой эмоции или физиологической активации организма непременно предшествует мысль. Другими словами, прежде чем у вас возникнет какая-либо эмоция, вы должны осмыслить ситуацию, в которой оказались.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Эмоция и физиологическая активация организма возникают одновременно.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223" name="Рисунок 216"/>
          <p:cNvPicPr/>
          <p:nvPr/>
        </p:nvPicPr>
        <p:blipFill>
          <a:blip r:embed="rId4"/>
          <a:stretch/>
        </p:blipFill>
        <p:spPr>
          <a:xfrm>
            <a:off x="2016000" y="2927880"/>
            <a:ext cx="4895280" cy="124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мимической обратной связи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147D2FA8-22D8-4BEA-ADCB-8EAE42ABDEEE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13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Эмоциональное переживание по меньшей мере усиливается обратной связью, возникающей при активации лицевых мышц, которые участвуют в мимической эмоциональной экспрессии; в противном случае мы просто оцениваем событие рассудочно.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Другими словами, улыбающийся человек счастлив, нахмуренный - озабочен или опечален. Именно движения лицевых мышц дают мозгу подсказку, на основе которой он идентифицирует источник эмоции, а не наоборот.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227" name="Рисунок 220"/>
          <p:cNvPicPr/>
          <p:nvPr/>
        </p:nvPicPr>
        <p:blipFill>
          <a:blip r:embed="rId4"/>
          <a:stretch/>
        </p:blipFill>
        <p:spPr>
          <a:xfrm>
            <a:off x="2232000" y="3565080"/>
            <a:ext cx="5255280" cy="68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0230AC"/>
                </a:solidFill>
                <a:latin typeface="Arial"/>
                <a:ea typeface="DejaVu Sans"/>
              </a:rPr>
              <a:t>Области лица, способные двигаться независимо: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CE9D3514-FFEA-4B65-BDBE-584BBC7EC632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14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брови и лоб;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глаза, веки и переносица;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нижняя часть лица: щеки, рот, большая часть носа и подбородок.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Для каждой из областей существует своя схема движения в каждой из базовых эмоций.</a:t>
            </a:r>
            <a:endParaRPr lang="ru-RU" sz="20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400"/>
              </a:spcBef>
            </a:pPr>
            <a:r>
              <a:rPr lang="ru-RU" sz="14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Удивление</a:t>
            </a: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: брови приподнимаются, </a:t>
            </a:r>
            <a:endParaRPr lang="ru-RU" sz="14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400"/>
              </a:spcBef>
            </a:pP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глаза широко раскрываются, </a:t>
            </a:r>
            <a:endParaRPr lang="ru-RU" sz="14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400"/>
              </a:spcBef>
            </a:pP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челюсти разжимаются, </a:t>
            </a:r>
            <a:endParaRPr lang="ru-RU" sz="14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400"/>
              </a:spcBef>
            </a:pP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а затем размыкаются губы.</a:t>
            </a:r>
            <a:endParaRPr lang="ru-RU" sz="1400" b="0" strike="noStrike" spc="-1">
              <a:latin typeface="Arial"/>
            </a:endParaRPr>
          </a:p>
        </p:txBody>
      </p:sp>
      <p:pic>
        <p:nvPicPr>
          <p:cNvPr id="231" name="Picture 2"/>
          <p:cNvPicPr/>
          <p:nvPr/>
        </p:nvPicPr>
        <p:blipFill>
          <a:blip r:embed="rId4"/>
          <a:stretch/>
        </p:blipFill>
        <p:spPr>
          <a:xfrm>
            <a:off x="2379240" y="3458880"/>
            <a:ext cx="1907640" cy="1430640"/>
          </a:xfrm>
          <a:prstGeom prst="rect">
            <a:avLst/>
          </a:prstGeom>
          <a:ln>
            <a:noFill/>
          </a:ln>
        </p:spPr>
      </p:pic>
      <p:sp>
        <p:nvSpPr>
          <p:cNvPr id="232" name="CustomShape 4"/>
          <p:cNvSpPr/>
          <p:nvPr/>
        </p:nvSpPr>
        <p:spPr>
          <a:xfrm>
            <a:off x="4214160" y="2624760"/>
            <a:ext cx="2844000" cy="207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Страх</a:t>
            </a: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: брови приподняты и слегка сведены к переносице; верхние веки также подняты, обнажая склеру, нижние веки напряжены; рот приоткрыт, а губы тоже слегка напряжены и оттянуты назад.</a:t>
            </a:r>
            <a:endParaRPr lang="ru-RU" sz="1400" b="0" strike="noStrike" spc="-1">
              <a:latin typeface="Arial"/>
            </a:endParaRPr>
          </a:p>
        </p:txBody>
      </p:sp>
      <p:pic>
        <p:nvPicPr>
          <p:cNvPr id="233" name="Picture 2"/>
          <p:cNvPicPr/>
          <p:nvPr/>
        </p:nvPicPr>
        <p:blipFill>
          <a:blip r:embed="rId5"/>
          <a:stretch/>
        </p:blipFill>
        <p:spPr>
          <a:xfrm>
            <a:off x="6935400" y="3286440"/>
            <a:ext cx="2207880" cy="14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07F53160-9176-43F9-B7B4-B1A6D47CCAF8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15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Наши жесты, в отличие от мимики, можно назвать условными, они зависят от того, к какой культуре принадлежит человек</a:t>
            </a:r>
            <a:endParaRPr lang="ru-RU" sz="20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400"/>
              </a:spcBef>
            </a:pPr>
            <a:endParaRPr lang="ru-RU" sz="2000" b="0" strike="noStrike" spc="-1"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4"/>
          <a:stretch/>
        </p:blipFill>
        <p:spPr>
          <a:xfrm>
            <a:off x="2616840" y="1661400"/>
            <a:ext cx="2950560" cy="318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Исследование Карни Ландиса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47935E3-055F-41A9-8157-0450A479F37A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16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Эксперимент по выявлению взаимосвязи между мимикой и эмоциями человека: характерна ли для людей, испытывающих одинаковые эмоции, универсальная мимика?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Эксперимент не выявил абсолютной универсальности в выражениях лиц людей и не обнаружил прямой связи между мимикой и переживаемой эмоцией.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Самым интересным результатом опыта оказалось то, что большинство участников безропотно выполняли даже самые бессмысленные и жестокие распоряжения облеченного властью экспериментатора.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Определения эмоций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0EDAED94-4D05-49FB-A6B7-C4D8A88076C7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17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243360" y="85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 (от лат. emovere – возбуждать, волновать):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Ощущение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Состояние (физиологической возбудимости)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Мыслительный процесс, который оценивает значимость полученного опыта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Описание конфигурации состояний тела, мысли и ситуационных факторов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Наказание Бога за непослушание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Влияние эмоций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443A1B5C-4276-4484-9366-79ADE2BE4893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18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16000" y="654480"/>
            <a:ext cx="836388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Компоненты эмоций: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Феноменологический:</a:t>
            </a:r>
            <a:r>
              <a:rPr lang="ru-RU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субъективные переживания эмоций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Когнитивный: подвержен влиянию или влияет на мыслительный процесс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Рефлексивный: осознание субъектом своего эмоционального состояния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Физиологический: сопровождающие эмоции физиологические изменения в организме (гормоны, сердцебиение, потоотделение и т.д.)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Экспрессивность: выражение лица, позы, жесты, эмоциональные изменения голоса (вокальная мимика), тембра, громкость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Мотивация: цели и стремления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Влияние эмоциональных состояний на мировосприятие:</a:t>
            </a:r>
            <a:r>
              <a:rPr lang="ru-RU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под влиянием эмоций может меняться восприятие явления или события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Фазы эмоций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7EE09BBE-94A6-4F04-AF8B-AE7EEC3D1CAA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19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57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Низкоуровневые: автоматические рефлексы.</a:t>
            </a:r>
            <a:endParaRPr lang="ru-RU" sz="2000" b="0" strike="noStrike" spc="-1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Высокоуровневые: точная, осознанная оценка.</a:t>
            </a:r>
            <a:endParaRPr lang="ru-RU" sz="2000" b="0" strike="noStrike" spc="-1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Приоритизация целей.</a:t>
            </a:r>
            <a:endParaRPr lang="ru-RU" sz="2000" b="0" strike="noStrike" spc="-1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Оценка действия и принятие решений.</a:t>
            </a:r>
            <a:endParaRPr lang="ru-RU" sz="2000" b="0" strike="noStrike" spc="-1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Подготовка к действию.</a:t>
            </a:r>
            <a:endParaRPr lang="ru-RU" sz="2000" b="0" strike="noStrike" spc="-1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Выполнение действия.</a:t>
            </a:r>
            <a:endParaRPr lang="ru-RU" sz="2000" b="0" strike="noStrike" spc="-1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Коммуникации.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эмоций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502D4A3-708C-4447-8240-AC1F1E33C2F3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Теория эмоций позволяет объяснить различные аспекты человеческого поведения и сформировать предсказания:</a:t>
            </a:r>
            <a:endParaRPr lang="ru-RU" sz="1800" b="0" strike="noStrike" spc="-1" dirty="0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Позволяет получить множество взаимосвязанных компонентов, объясняющих или предсказывающих поведение человека с учетом характера связей между переменными.</a:t>
            </a:r>
            <a:endParaRPr lang="ru-RU" sz="1800" b="0" strike="noStrike" spc="-1" dirty="0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Определяет наиболее значимые переменные.</a:t>
            </a:r>
            <a:endParaRPr lang="ru-RU" sz="1800" b="0" strike="noStrike" spc="-1" dirty="0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Предлагает методы объяснения изменений.</a:t>
            </a:r>
            <a:endParaRPr lang="ru-RU" sz="1800" b="0" strike="noStrike" spc="-1" dirty="0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Предоставляет правила построения гипотез и их проверки.</a:t>
            </a:r>
            <a:endParaRPr lang="ru-RU" sz="1800" b="0" strike="noStrike" spc="-1" dirty="0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Формирует базу для создания программных моделей.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129" name="Рисунок 1"/>
          <p:cNvPicPr/>
          <p:nvPr/>
        </p:nvPicPr>
        <p:blipFill>
          <a:blip r:embed="rId3"/>
          <a:stretch/>
        </p:blipFill>
        <p:spPr>
          <a:xfrm>
            <a:off x="6982560" y="3666600"/>
            <a:ext cx="2160000" cy="147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Базовые эмоции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FA066C7F-8981-47EA-8234-564D5A54AE12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20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230AC"/>
                </a:solidFill>
                <a:latin typeface="Arial"/>
                <a:ea typeface="DejaVu Sans"/>
              </a:rPr>
              <a:t>Классификация Пола Экмана (</a:t>
            </a:r>
            <a:r>
              <a:rPr lang="ru-RU" sz="1800" b="0" u="sng" strike="noStrike" spc="-1">
                <a:solidFill>
                  <a:srgbClr val="4BBCFF"/>
                </a:solidFill>
                <a:uFillTx/>
                <a:latin typeface="Arial"/>
                <a:ea typeface="DejaVu Sans"/>
                <a:hlinkClick r:id="rId4"/>
              </a:rPr>
              <a:t>https://youtu.be/lC6BsTio2dQ</a:t>
            </a:r>
            <a:r>
              <a:rPr lang="ru-RU" sz="1800" b="1" strike="noStrike" spc="-1">
                <a:solidFill>
                  <a:srgbClr val="0230AC"/>
                </a:solidFill>
                <a:latin typeface="Arial"/>
                <a:ea typeface="DejaVu Sans"/>
              </a:rPr>
              <a:t>):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радость;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печаль;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страх;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отвращение;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удивление;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злость;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презрение.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Базовые эмоции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16077B17-9912-43D7-B7DC-CB5D1273C3DC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21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230AC"/>
                </a:solidFill>
                <a:latin typeface="Arial"/>
                <a:ea typeface="DejaVu Sans"/>
              </a:rPr>
              <a:t>Классификация Изарда: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удовольствие – радость;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страх – ужас;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отвращение – омерзение;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удивление – испуг;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гнев – ярость;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горе – страдание;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интерес – возбуждение;</a:t>
            </a:r>
            <a:endParaRPr lang="ru-RU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Arial"/>
                <a:ea typeface="DejaVu Sans"/>
              </a:rPr>
              <a:t>стыд – унижение.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Описание и значение эмоций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ru-RU" sz="2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31552C1C-5DDE-4213-BBB1-D21D459D567C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22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Радость.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Помогает сближаться и взаимодействовать с другими людьми, формирует психологическую привязанность. Обостряет чувство причастности и единства с миром. Ответ на удовольствие, оправдание надежд и желаний. Поддерживает положительный настрой и вдохновляет.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Печаль.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Реакция на утрату и образовавшуюся внутреннюю пустоту. Выполняет защитную функцию, стимулируя выход негатива и внутреннего напряжения, что, в свою очередь, не позволяет впасть в длительную депрессию.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Страх.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Возникает в ситуациях опасности. Личность перестает адекватно оценивать действительность, поэтому не может сконцентрироваться на самой возможности избежать угрозы. Он заставляет человека увеличивать дистанцию между ним и небезопасными факторами. Чем больше расстояние – тем меньше проявления страха. Это мощный стимул и помощник, так как дает возможность одержать верх над опасностью.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Описание и значение эмоций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ru-RU" sz="28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CA38CF98-D53B-4EF1-B0F7-1D96B0793C48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23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0230AC"/>
                </a:solidFill>
                <a:latin typeface="Arial"/>
                <a:ea typeface="DejaVu Sans"/>
              </a:rPr>
              <a:t>Отвращение (омерзение). </a:t>
            </a:r>
            <a:r>
              <a:rPr lang="ru-RU" sz="1400" b="0" strike="noStrike" spc="-1">
                <a:solidFill>
                  <a:srgbClr val="0230AC"/>
                </a:solidFill>
                <a:latin typeface="Arial"/>
                <a:ea typeface="DejaVu Sans"/>
              </a:rPr>
              <a:t>Реакция отторжения. Может проявляться в отношении предметов, запахов, вкусов, других людей и себя. Подсознательно личность будет стремиться держать дистанцию, что является положительной стороной, так как предупреждает ситуации, которые могут иметь негативные последствия.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0230AC"/>
                </a:solidFill>
                <a:latin typeface="Arial"/>
                <a:ea typeface="DejaVu Sans"/>
              </a:rPr>
              <a:t>Удивление. </a:t>
            </a:r>
            <a:r>
              <a:rPr lang="ru-RU" sz="1400" b="0" strike="noStrike" spc="-1">
                <a:solidFill>
                  <a:srgbClr val="0230AC"/>
                </a:solidFill>
                <a:latin typeface="Arial"/>
                <a:ea typeface="DejaVu Sans"/>
              </a:rPr>
              <a:t>Помогает лучше ориентироваться в окружающей среде, повышает внимание, налаживает отношения и взаимопонимание. Открывает возможности увидеть что-то новое в привычных вещах или окружении. Но если человек встревожен – превращается в испуг.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0230AC"/>
                </a:solidFill>
                <a:latin typeface="Arial"/>
                <a:ea typeface="DejaVu Sans"/>
              </a:rPr>
              <a:t>Злость. </a:t>
            </a:r>
            <a:r>
              <a:rPr lang="ru-RU" sz="1400" b="0" strike="noStrike" spc="-1">
                <a:solidFill>
                  <a:srgbClr val="0230AC"/>
                </a:solidFill>
                <a:latin typeface="Arial"/>
                <a:ea typeface="DejaVu Sans"/>
              </a:rPr>
              <a:t>Выполняет важные функции: сигнализирует о появлении врага или угрозы, стимулирует к борьбе за потребности. Дает энергию и подготавливает тело к защите: фокусирует внимание, уменьшает тревогу и эмпатию, чтобы облегчить нападение в случае необходимости.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0230AC"/>
                </a:solidFill>
                <a:latin typeface="Arial"/>
                <a:ea typeface="DejaVu Sans"/>
              </a:rPr>
              <a:t>Горе (страдание). </a:t>
            </a:r>
            <a:r>
              <a:rPr lang="ru-RU" sz="1400" b="0" strike="noStrike" spc="-1">
                <a:solidFill>
                  <a:srgbClr val="0230AC"/>
                </a:solidFill>
                <a:latin typeface="Arial"/>
                <a:ea typeface="DejaVu Sans"/>
              </a:rPr>
              <a:t>Негативное состояние, связанное с утратой чего-то (кого-то) очень ценного или полной неспособностью удовлетворения крайне важных потребностей. Часто выливается в депрессию.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Описание и значение эмоций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ru-RU" sz="2800" b="0" strike="noStrike" spc="-1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B3710DC2-90A9-4517-946A-8C3D9E880689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24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Гнев (ярость).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Подталкивает к переменам в неудовлетворительной ситуации. Конструктивен, только если направлен на изменения, в противном случае выступает как разрушитель. Это эмоция «чистого вида». Является сигнальной системой к изменению взаимодействия с определенными личностями. Подталкивает на разрушение старого и строительство чего-то нового.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Презрение.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Отрицательная оценка событий или людей. Те, кто испытывает презрение, ощущают свое превосходство. Но если оно направлено на себя, то может спровоцировать затяжную депрессию и суицид. Самое разрушительное эмоциональное состояние для отношений и самого человека. Особо жестокие убийства провоцируются именно ним. Положительными сторонами выступают: стремление личности стать лучше, как способ оценки недостойного поступка.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Стыд (унижение).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Заставляет человека чувствовать себя неудачником, беспомощным и несостоятельным. С другой стороны, развивает самоконтроль, побуждает к приобретению новых навыков и развитию.</a:t>
            </a:r>
            <a:endParaRPr lang="ru-RU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 обеспечивающие выживание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ru-RU" sz="2800" b="0" strike="noStrike" spc="-1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F91ED329-11B6-4529-9F40-28A338B50D21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25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Страх.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Основа выживания на земле и сохранения вида. Под его воздействием древние люди искали укрытие от природных явлений и диких животных. Развивались осторожность и инстинкт самосохранения. Страх боли научил избегать его источников и продумывать свои шаги, предупреждая опасность. 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Удовольствие.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Можно назвать много синонимов, но все они подойдут под одно определение – это то, что дарит высшую степень наслаждения, удовлетворение и стремление испытать похожие чувства еще. Легко иллюстрируется на примере младенца-грудничка (реакция малыша на поглаживания по животику и отчетливое проявление блаженства и счастья).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 стимулирующие развитие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ru-RU" sz="28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460E0FBD-9552-4DCE-B191-26D89D781A99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26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Интерес.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Одна из самых побуждающих. Очень легко сопоставима с двумя рассмотренными ранее. В одном случае стимулирует узнать, как сделать, чтобы не получить негативных последствий, вызывающих страх. А в другом, человек ищет способ получения удовольствия и блаженства. Она подталкивает человека к действию, рассмотрению и поиску новых способов получения желаемого результата. Помогает достичь не только внутреннее удовлетворение, но и получить материальное вознаграждение.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1" strike="noStrike" spc="-1">
                <a:solidFill>
                  <a:srgbClr val="0230AC"/>
                </a:solidFill>
                <a:latin typeface="Arial"/>
                <a:ea typeface="DejaVu Sans"/>
              </a:rPr>
              <a:t>Стыд. </a:t>
            </a:r>
            <a:r>
              <a:rPr lang="ru-RU" sz="1600" b="0" strike="noStrike" spc="-1">
                <a:solidFill>
                  <a:srgbClr val="0230AC"/>
                </a:solidFill>
                <a:latin typeface="Arial"/>
                <a:ea typeface="DejaVu Sans"/>
              </a:rPr>
              <a:t>Очень сложное внутреннее переживание, доступное далеко не каждому. Основано на чутком восприятии впечатлений, доставленных другому человеку своими поступками. Если индивид понимает, что его действие доставило боль и страдание (возможно, просто разочарование), то начинаете испытывать чувство стыда. В дальнейшем личность старается не повторять подобных ошибок. Такой анализ и полученные выводы приводят к внутреннему совершенствованию и развитию.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Противоречия теорий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EF272BDE-5295-4226-8CB8-363465F59C7A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27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Теории затрагивают различные аспекты, например: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Оценочные теории описывают когнитивные предпосылки.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Дискретные теории указывают физиологические последствия эмоций.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Различные теории отличаются определением, которое они дают «эмоциям», и как учитывают ранее приведенные компоненты и фазы: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 – </a:t>
            </a: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дискретные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или </a:t>
            </a: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непрерывные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Эмоция – </a:t>
            </a: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атомы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или </a:t>
            </a: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молекулы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Эмоция – </a:t>
            </a: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восходящая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и </a:t>
            </a: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нисходящая последовательности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Дискретные и непрерывные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750A05F-1388-414B-92C9-AC65FF3E22A1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28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Дискретные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 эмоции: 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 как дискретные категории, универсальны для всех людей и животных.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Примеры: радость, злость, отвращение, страх, грусть, удивление (Пол Экман). 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Непрерывные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 (многомерные) эмоции: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Комбинации нескольких психологических измерений.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Пример: эмоция как трехмерная величина с характеристиками возбудимости/спокойствия, удовлетворения/неудовлетворенности и напряжения/расслабления. 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Дискретные и непрерывные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498601FE-EDD8-4579-A1FE-08A3387F7C4E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29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3"/>
          <a:stretch/>
        </p:blipFill>
        <p:spPr>
          <a:xfrm>
            <a:off x="4476240" y="829080"/>
            <a:ext cx="4552920" cy="3090240"/>
          </a:xfrm>
          <a:prstGeom prst="rect">
            <a:avLst/>
          </a:prstGeom>
          <a:ln>
            <a:noFill/>
          </a:ln>
        </p:spPr>
      </p:pic>
      <p:pic>
        <p:nvPicPr>
          <p:cNvPr id="280" name="Рисунок 5"/>
          <p:cNvPicPr/>
          <p:nvPr/>
        </p:nvPicPr>
        <p:blipFill>
          <a:blip r:embed="rId4"/>
          <a:stretch/>
        </p:blipFill>
        <p:spPr>
          <a:xfrm>
            <a:off x="599040" y="687240"/>
            <a:ext cx="3361680" cy="3373920"/>
          </a:xfrm>
          <a:prstGeom prst="rect">
            <a:avLst/>
          </a:prstGeom>
          <a:ln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1226880" y="4266000"/>
            <a:ext cx="2106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Колесо Роберта Плутчика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4935600" y="4272840"/>
            <a:ext cx="3650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Круговая модель Джеймса Рассела 80-х годов</a:t>
            </a:r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Темперамент</a:t>
            </a:r>
            <a:endParaRPr lang="ru-RU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 dirty="0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180C8109-2FE7-4944-B2D7-054D46A17E1F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568960" y="1514119"/>
            <a:ext cx="8149320" cy="213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 algn="ctr">
              <a:lnSpc>
                <a:spcPct val="100000"/>
              </a:lnSpc>
            </a:pPr>
            <a:r>
              <a:rPr lang="ru-RU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лат. </a:t>
            </a:r>
            <a:r>
              <a:rPr lang="en-US" sz="2400" spc="-1" dirty="0">
                <a:solidFill>
                  <a:srgbClr val="0230AC"/>
                </a:solidFill>
                <a:latin typeface="Calibri"/>
                <a:ea typeface="DejaVu Sans"/>
              </a:rPr>
              <a:t>t</a:t>
            </a:r>
            <a:r>
              <a:rPr lang="ru-RU" sz="2400" spc="-1" dirty="0" err="1" smtClean="0">
                <a:solidFill>
                  <a:srgbClr val="0230AC"/>
                </a:solidFill>
                <a:latin typeface="Calibri"/>
                <a:ea typeface="DejaVu Sans"/>
              </a:rPr>
              <a:t>emperamentum</a:t>
            </a:r>
            <a:r>
              <a:rPr lang="ru-RU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 - «</a:t>
            </a:r>
            <a:r>
              <a:rPr lang="ru-RU" sz="2400" spc="-1" dirty="0">
                <a:solidFill>
                  <a:srgbClr val="0230AC"/>
                </a:solidFill>
                <a:latin typeface="Calibri"/>
                <a:ea typeface="DejaVu Sans"/>
              </a:rPr>
              <a:t>смесь химических компонентов</a:t>
            </a:r>
            <a:r>
              <a:rPr lang="ru-RU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»</a:t>
            </a:r>
            <a:endParaRPr lang="en-US" sz="2400" spc="-1" dirty="0" smtClean="0">
              <a:solidFill>
                <a:srgbClr val="0230AC"/>
              </a:solidFill>
              <a:latin typeface="Calibri"/>
              <a:ea typeface="DejaVu Sans"/>
            </a:endParaRPr>
          </a:p>
          <a:p>
            <a:pPr marL="216000" indent="-215640" algn="ctr">
              <a:lnSpc>
                <a:spcPct val="100000"/>
              </a:lnSpc>
            </a:pPr>
            <a:r>
              <a:rPr lang="en-US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=</a:t>
            </a:r>
            <a:endParaRPr lang="ru-RU" sz="2400" spc="-1" dirty="0" smtClean="0">
              <a:solidFill>
                <a:srgbClr val="0230AC"/>
              </a:solidFill>
              <a:latin typeface="Calibri"/>
              <a:ea typeface="DejaVu Sans"/>
            </a:endParaRPr>
          </a:p>
          <a:p>
            <a:pPr marL="216000" indent="-215640" algn="ctr">
              <a:lnSpc>
                <a:spcPct val="100000"/>
              </a:lnSpc>
            </a:pPr>
            <a:r>
              <a:rPr lang="ru-RU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греч. «</a:t>
            </a:r>
            <a:r>
              <a:rPr lang="ru-RU" sz="2400" spc="-1" dirty="0" err="1">
                <a:solidFill>
                  <a:srgbClr val="0230AC"/>
                </a:solidFill>
                <a:latin typeface="Calibri"/>
                <a:ea typeface="DejaVu Sans"/>
              </a:rPr>
              <a:t>красис</a:t>
            </a:r>
            <a:r>
              <a:rPr lang="ru-RU" sz="2400" spc="-1" dirty="0">
                <a:solidFill>
                  <a:srgbClr val="0230AC"/>
                </a:solidFill>
                <a:latin typeface="Calibri"/>
                <a:ea typeface="DejaVu Sans"/>
              </a:rPr>
              <a:t>» (др.-греч. </a:t>
            </a:r>
            <a:r>
              <a:rPr lang="en-US" sz="2400" spc="-1" dirty="0">
                <a:solidFill>
                  <a:srgbClr val="0230AC"/>
                </a:solidFill>
                <a:latin typeface="Calibri"/>
                <a:ea typeface="DejaVu Sans"/>
              </a:rPr>
              <a:t>k</a:t>
            </a:r>
            <a:r>
              <a:rPr lang="ru-RU" sz="2400" spc="-1" dirty="0" err="1" smtClean="0">
                <a:solidFill>
                  <a:srgbClr val="0230AC"/>
                </a:solidFill>
                <a:latin typeface="Calibri"/>
                <a:ea typeface="DejaVu Sans"/>
              </a:rPr>
              <a:t>ράσις</a:t>
            </a:r>
            <a:r>
              <a:rPr lang="ru-RU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) </a:t>
            </a:r>
            <a:r>
              <a:rPr lang="ru-RU" sz="2400" spc="-1" dirty="0">
                <a:solidFill>
                  <a:srgbClr val="0230AC"/>
                </a:solidFill>
                <a:latin typeface="Calibri"/>
                <a:ea typeface="DejaVu Sans"/>
              </a:rPr>
              <a:t>«слияние, </a:t>
            </a:r>
            <a:r>
              <a:rPr lang="ru-RU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смешивание»</a:t>
            </a:r>
            <a:r>
              <a:rPr lang="en-US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</a:p>
          <a:p>
            <a:pPr marL="216000" indent="-215640" algn="ctr">
              <a:lnSpc>
                <a:spcPct val="100000"/>
              </a:lnSpc>
            </a:pPr>
            <a:r>
              <a:rPr lang="en-US" sz="2400" spc="-1" dirty="0">
                <a:solidFill>
                  <a:srgbClr val="0230AC"/>
                </a:solidFill>
                <a:latin typeface="Calibri"/>
                <a:ea typeface="DejaVu Sans"/>
              </a:rPr>
              <a:t>(</a:t>
            </a:r>
            <a:r>
              <a:rPr lang="ru-RU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ввели </a:t>
            </a:r>
            <a:r>
              <a:rPr lang="ru-RU" sz="2400" spc="-1" dirty="0">
                <a:solidFill>
                  <a:srgbClr val="0230AC"/>
                </a:solidFill>
                <a:latin typeface="Calibri"/>
                <a:ea typeface="DejaVu Sans"/>
              </a:rPr>
              <a:t>врачи античности Гиппократ и </a:t>
            </a:r>
            <a:r>
              <a:rPr lang="ru-RU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Гален</a:t>
            </a:r>
            <a:r>
              <a:rPr lang="en-US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)</a:t>
            </a:r>
            <a:r>
              <a:rPr lang="ru-RU" sz="2400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en-US" sz="2400" spc="-1" dirty="0" smtClean="0">
              <a:solidFill>
                <a:srgbClr val="0230AC"/>
              </a:solidFill>
              <a:latin typeface="Calibri"/>
              <a:ea typeface="DejaVu Sans"/>
            </a:endParaRPr>
          </a:p>
          <a:p>
            <a:pPr marL="216000" indent="-215640" algn="just">
              <a:lnSpc>
                <a:spcPct val="100000"/>
              </a:lnSpc>
            </a:pPr>
            <a:endParaRPr lang="ru-RU" spc="-1" dirty="0" smtClean="0">
              <a:solidFill>
                <a:srgbClr val="0230AC"/>
              </a:solidFill>
              <a:latin typeface="Calibri"/>
              <a:ea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Атом и молекула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0A588FED-3E2F-44E7-A34E-9D8F14040D6C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30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243360" y="851400"/>
            <a:ext cx="81295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Эмоция как </a:t>
            </a: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атом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: 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Эмоциональные компоненты тесно связаны и могут быть рассмотрены как цепь, связывающая стимулы и реакцию.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Пример: выражение лица, физиологические отклики организма и эмоции четко связаны между собой.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Эмоция как </a:t>
            </a: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молекула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: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 определяются свободной структурой различных компонентов.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Пример: выражение лица, физиологические отклики организма и эмоции могут быть не синхронизированы. 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230AC"/>
                </a:solidFill>
                <a:latin typeface="Calibri"/>
                <a:ea typeface="DejaVu Sans"/>
              </a:rPr>
              <a:t>Атом и молекула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94B1C2EC-5765-4513-A507-05AB10F55C27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31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88" name="Рисунок 16"/>
          <p:cNvPicPr/>
          <p:nvPr/>
        </p:nvPicPr>
        <p:blipFill>
          <a:blip r:embed="rId2"/>
          <a:stretch/>
        </p:blipFill>
        <p:spPr>
          <a:xfrm>
            <a:off x="291960" y="844200"/>
            <a:ext cx="2510640" cy="378360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2563560" y="2552760"/>
            <a:ext cx="825840" cy="320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90" name="CustomShape 4"/>
          <p:cNvSpPr/>
          <p:nvPr/>
        </p:nvSpPr>
        <p:spPr>
          <a:xfrm>
            <a:off x="5808600" y="2571840"/>
            <a:ext cx="825840" cy="320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91" name="CustomShape 5"/>
          <p:cNvSpPr/>
          <p:nvPr/>
        </p:nvSpPr>
        <p:spPr>
          <a:xfrm>
            <a:off x="6806880" y="844200"/>
            <a:ext cx="2074680" cy="37836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Восприятие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Активация 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миндалевидного тела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Учащенный сердечный ритм 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Дерись, беги, замри.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3561840" y="840240"/>
            <a:ext cx="2074680" cy="37836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strike="noStrike" spc="-1">
                <a:solidFill>
                  <a:srgbClr val="FFFFFF"/>
                </a:solidFill>
                <a:latin typeface="Calibri"/>
                <a:ea typeface="DejaVu Sans"/>
              </a:rPr>
              <a:t>СТРАХ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230AC"/>
                </a:solidFill>
                <a:latin typeface="Calibri"/>
                <a:ea typeface="DejaVu Sans"/>
              </a:rPr>
              <a:t>Атом и молекула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AEE7EFB9-96EC-4FC0-9587-99A74948680C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32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95" name="Рисунок 16"/>
          <p:cNvPicPr/>
          <p:nvPr/>
        </p:nvPicPr>
        <p:blipFill>
          <a:blip r:embed="rId2"/>
          <a:stretch/>
        </p:blipFill>
        <p:spPr>
          <a:xfrm>
            <a:off x="291960" y="844200"/>
            <a:ext cx="2510640" cy="3783600"/>
          </a:xfrm>
          <a:prstGeom prst="rect">
            <a:avLst/>
          </a:prstGeom>
          <a:ln>
            <a:noFill/>
          </a:ln>
        </p:spPr>
      </p:pic>
      <p:sp>
        <p:nvSpPr>
          <p:cNvPr id="296" name="CustomShape 3"/>
          <p:cNvSpPr/>
          <p:nvPr/>
        </p:nvSpPr>
        <p:spPr>
          <a:xfrm>
            <a:off x="2563560" y="2552760"/>
            <a:ext cx="825840" cy="320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97" name="CustomShape 4"/>
          <p:cNvSpPr/>
          <p:nvPr/>
        </p:nvSpPr>
        <p:spPr>
          <a:xfrm>
            <a:off x="5808600" y="2091600"/>
            <a:ext cx="825840" cy="320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98" name="CustomShape 5"/>
          <p:cNvSpPr/>
          <p:nvPr/>
        </p:nvSpPr>
        <p:spPr>
          <a:xfrm>
            <a:off x="3561840" y="844200"/>
            <a:ext cx="2074680" cy="37836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Восприятие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Активация 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миндалевидного тела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Учащенный сердечный ритм 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Дерись, беги, замри.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6806880" y="821160"/>
            <a:ext cx="2074680" cy="37836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strike="noStrike" spc="-1">
                <a:solidFill>
                  <a:srgbClr val="FFFFFF"/>
                </a:solidFill>
                <a:latin typeface="Calibri"/>
                <a:ea typeface="DejaVu Sans"/>
              </a:rPr>
              <a:t>СТРАХ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>
            <a:off x="5808600" y="1195920"/>
            <a:ext cx="825840" cy="320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1" name="CustomShape 8"/>
          <p:cNvSpPr/>
          <p:nvPr/>
        </p:nvSpPr>
        <p:spPr>
          <a:xfrm>
            <a:off x="5808600" y="2985480"/>
            <a:ext cx="825840" cy="320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2" name="CustomShape 9"/>
          <p:cNvSpPr/>
          <p:nvPr/>
        </p:nvSpPr>
        <p:spPr>
          <a:xfrm>
            <a:off x="5812920" y="3879000"/>
            <a:ext cx="825840" cy="320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7B03829F-7794-4C84-A8E5-7FCAAA23D41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33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43360" y="851400"/>
            <a:ext cx="848016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Нисходящая последовательность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 (эмоции управляют поведением, теория оценивания): 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Мысли предшествуют эмоциям, эмоции предшествуют поведению и определяют его.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Пример: за человеком погнались, человек испугался, участилось сердцебиение.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Восходящая последовательность </a:t>
            </a: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(поведение управляет эмоциями, конструктивистская теория):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Поведение и отклик организма предшествуют и определяют эмоции и мысли.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Пример: за человеком погнались, участилось сердцебиение, человек испугался. 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230AC"/>
                </a:solidFill>
                <a:latin typeface="Calibri"/>
                <a:ea typeface="DejaVu Sans"/>
              </a:rPr>
              <a:t>Восходящая и нисходящая последовательность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230AC"/>
                </a:solidFill>
                <a:latin typeface="Calibri"/>
                <a:ea typeface="DejaVu Sans"/>
              </a:rPr>
              <a:t>Восходящая и нисходящая последовательность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8DD614B-7662-4EDE-8CBD-C370D64D501B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34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3485880" y="844200"/>
            <a:ext cx="2136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оценивания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3175920" y="2756520"/>
            <a:ext cx="2889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Конструктивистская теория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10" name="Рисунок 16"/>
          <p:cNvPicPr/>
          <p:nvPr/>
        </p:nvPicPr>
        <p:blipFill>
          <a:blip r:embed="rId2"/>
          <a:stretch/>
        </p:blipFill>
        <p:spPr>
          <a:xfrm>
            <a:off x="291960" y="844200"/>
            <a:ext cx="2510640" cy="3783600"/>
          </a:xfrm>
          <a:prstGeom prst="rect">
            <a:avLst/>
          </a:prstGeom>
          <a:ln>
            <a:noFill/>
          </a:ln>
        </p:spPr>
      </p:pic>
      <p:pic>
        <p:nvPicPr>
          <p:cNvPr id="311" name="Picture 10"/>
          <p:cNvPicPr/>
          <p:nvPr/>
        </p:nvPicPr>
        <p:blipFill>
          <a:blip r:embed="rId3"/>
          <a:stretch/>
        </p:blipFill>
        <p:spPr>
          <a:xfrm>
            <a:off x="3416040" y="1545840"/>
            <a:ext cx="2275920" cy="597960"/>
          </a:xfrm>
          <a:prstGeom prst="rect">
            <a:avLst/>
          </a:prstGeom>
          <a:ln>
            <a:noFill/>
          </a:ln>
        </p:spPr>
      </p:pic>
      <p:pic>
        <p:nvPicPr>
          <p:cNvPr id="312" name="Picture 12"/>
          <p:cNvPicPr/>
          <p:nvPr/>
        </p:nvPicPr>
        <p:blipFill>
          <a:blip r:embed="rId4"/>
          <a:stretch/>
        </p:blipFill>
        <p:spPr>
          <a:xfrm>
            <a:off x="6365880" y="1147320"/>
            <a:ext cx="2155320" cy="1402200"/>
          </a:xfrm>
          <a:prstGeom prst="rect">
            <a:avLst/>
          </a:prstGeom>
          <a:ln>
            <a:noFill/>
          </a:ln>
        </p:spPr>
      </p:pic>
      <p:pic>
        <p:nvPicPr>
          <p:cNvPr id="313" name="Picture 12"/>
          <p:cNvPicPr/>
          <p:nvPr/>
        </p:nvPicPr>
        <p:blipFill>
          <a:blip r:embed="rId4"/>
          <a:stretch/>
        </p:blipFill>
        <p:spPr>
          <a:xfrm>
            <a:off x="3476160" y="3214800"/>
            <a:ext cx="2155320" cy="1402200"/>
          </a:xfrm>
          <a:prstGeom prst="rect">
            <a:avLst/>
          </a:prstGeom>
          <a:ln>
            <a:noFill/>
          </a:ln>
        </p:spPr>
      </p:pic>
      <p:sp>
        <p:nvSpPr>
          <p:cNvPr id="314" name="CustomShape 5"/>
          <p:cNvSpPr/>
          <p:nvPr/>
        </p:nvSpPr>
        <p:spPr>
          <a:xfrm>
            <a:off x="5825160" y="1829160"/>
            <a:ext cx="38556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2921040" y="1837440"/>
            <a:ext cx="38556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923560" y="3906000"/>
            <a:ext cx="38556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7" name="CustomShape 8"/>
          <p:cNvSpPr/>
          <p:nvPr/>
        </p:nvSpPr>
        <p:spPr>
          <a:xfrm>
            <a:off x="5825160" y="3922560"/>
            <a:ext cx="38556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18" name="Picture 10"/>
          <p:cNvPicPr/>
          <p:nvPr/>
        </p:nvPicPr>
        <p:blipFill>
          <a:blip r:embed="rId3"/>
          <a:stretch/>
        </p:blipFill>
        <p:spPr>
          <a:xfrm>
            <a:off x="6305400" y="3631320"/>
            <a:ext cx="2275920" cy="59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230AC"/>
                </a:solidFill>
                <a:latin typeface="Calibri"/>
                <a:ea typeface="DejaVu Sans"/>
              </a:rPr>
              <a:t>Аллегория колесницы (Платон)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8F6D2643-3C37-4B8E-9A7B-492BF60D9396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35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321" name="Picture 4"/>
          <p:cNvPicPr/>
          <p:nvPr/>
        </p:nvPicPr>
        <p:blipFill>
          <a:blip r:embed="rId2"/>
          <a:stretch/>
        </p:blipFill>
        <p:spPr>
          <a:xfrm>
            <a:off x="1375920" y="863280"/>
            <a:ext cx="6203520" cy="392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230AC"/>
                </a:solidFill>
                <a:latin typeface="Calibri"/>
                <a:ea typeface="DejaVu Sans"/>
              </a:rPr>
              <a:t>Аллегория колесницы (Платон)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89F9E72C-56D4-4983-A98A-DD9FBE0840E3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36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324" name="Рисунок 1"/>
          <p:cNvPicPr/>
          <p:nvPr/>
        </p:nvPicPr>
        <p:blipFill>
          <a:blip r:embed="rId2"/>
          <a:stretch/>
        </p:blipFill>
        <p:spPr>
          <a:xfrm>
            <a:off x="2107080" y="936360"/>
            <a:ext cx="978480" cy="843840"/>
          </a:xfrm>
          <a:prstGeom prst="rect">
            <a:avLst/>
          </a:prstGeom>
          <a:ln>
            <a:noFill/>
          </a:ln>
        </p:spPr>
      </p:pic>
      <p:pic>
        <p:nvPicPr>
          <p:cNvPr id="325" name="Рисунок 3"/>
          <p:cNvPicPr/>
          <p:nvPr/>
        </p:nvPicPr>
        <p:blipFill>
          <a:blip r:embed="rId3"/>
          <a:stretch/>
        </p:blipFill>
        <p:spPr>
          <a:xfrm>
            <a:off x="7226640" y="936360"/>
            <a:ext cx="914760" cy="789120"/>
          </a:xfrm>
          <a:prstGeom prst="rect">
            <a:avLst/>
          </a:prstGeom>
          <a:ln>
            <a:noFill/>
          </a:ln>
        </p:spPr>
      </p:pic>
      <p:pic>
        <p:nvPicPr>
          <p:cNvPr id="326" name="Рисунок 4"/>
          <p:cNvPicPr/>
          <p:nvPr/>
        </p:nvPicPr>
        <p:blipFill>
          <a:blip r:embed="rId4"/>
          <a:stretch/>
        </p:blipFill>
        <p:spPr>
          <a:xfrm>
            <a:off x="4573080" y="936360"/>
            <a:ext cx="978480" cy="84384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1082880" y="1448280"/>
            <a:ext cx="1357200" cy="1357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Эмоция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6251760" y="1448280"/>
            <a:ext cx="1357200" cy="1357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Разум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>
            <a:off x="3598560" y="1448280"/>
            <a:ext cx="1357200" cy="1357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Сумма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3589920" y="3496320"/>
            <a:ext cx="1357200" cy="1357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36000" tIns="45000" rIns="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Действие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2530800" y="1868760"/>
            <a:ext cx="977040" cy="483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32" name="CustomShape 8"/>
          <p:cNvSpPr/>
          <p:nvPr/>
        </p:nvSpPr>
        <p:spPr>
          <a:xfrm flipH="1">
            <a:off x="5113800" y="1853280"/>
            <a:ext cx="977040" cy="483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33" name="CustomShape 9"/>
          <p:cNvSpPr/>
          <p:nvPr/>
        </p:nvSpPr>
        <p:spPr>
          <a:xfrm rot="16200000" flipH="1">
            <a:off x="4050720" y="2917800"/>
            <a:ext cx="452520" cy="483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34" name="CustomShape 10"/>
          <p:cNvSpPr/>
          <p:nvPr/>
        </p:nvSpPr>
        <p:spPr>
          <a:xfrm>
            <a:off x="3323880" y="614160"/>
            <a:ext cx="2033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Пойдем в Макдак?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35" name="CustomShape 11"/>
          <p:cNvSpPr/>
          <p:nvPr/>
        </p:nvSpPr>
        <p:spPr>
          <a:xfrm>
            <a:off x="635760" y="2893320"/>
            <a:ext cx="2251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Да, возьму БигТейсти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36" name="CustomShape 12"/>
          <p:cNvSpPr/>
          <p:nvPr/>
        </p:nvSpPr>
        <p:spPr>
          <a:xfrm>
            <a:off x="6162480" y="2895480"/>
            <a:ext cx="1630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Нет, я на диете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взаимодействия 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C3EA4797-E4DE-4CB8-8367-F99A36D31CC8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37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1082880" y="1648800"/>
            <a:ext cx="1357200" cy="1357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Эмоция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6251760" y="1648800"/>
            <a:ext cx="1357200" cy="1357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Разум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3598560" y="1648800"/>
            <a:ext cx="1357200" cy="1357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Сумма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42" name="CustomShape 6"/>
          <p:cNvSpPr/>
          <p:nvPr/>
        </p:nvSpPr>
        <p:spPr>
          <a:xfrm>
            <a:off x="3589920" y="3696480"/>
            <a:ext cx="1357200" cy="1357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36000" tIns="45000" rIns="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Действие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43" name="CustomShape 7"/>
          <p:cNvSpPr/>
          <p:nvPr/>
        </p:nvSpPr>
        <p:spPr>
          <a:xfrm>
            <a:off x="2530800" y="2069280"/>
            <a:ext cx="977040" cy="483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44" name="CustomShape 8"/>
          <p:cNvSpPr/>
          <p:nvPr/>
        </p:nvSpPr>
        <p:spPr>
          <a:xfrm flipH="1">
            <a:off x="5113800" y="2053440"/>
            <a:ext cx="977040" cy="483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45" name="CustomShape 9"/>
          <p:cNvSpPr/>
          <p:nvPr/>
        </p:nvSpPr>
        <p:spPr>
          <a:xfrm rot="16200000" flipH="1">
            <a:off x="4050720" y="3117960"/>
            <a:ext cx="452520" cy="483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46" name="CustomShape 10"/>
          <p:cNvSpPr/>
          <p:nvPr/>
        </p:nvSpPr>
        <p:spPr>
          <a:xfrm>
            <a:off x="599760" y="3316320"/>
            <a:ext cx="2323800" cy="6303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Восприятие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47" name="CustomShape 11"/>
          <p:cNvSpPr/>
          <p:nvPr/>
        </p:nvSpPr>
        <p:spPr>
          <a:xfrm>
            <a:off x="599760" y="674640"/>
            <a:ext cx="2323800" cy="6303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Воображение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48" name="CustomShape 12"/>
          <p:cNvSpPr/>
          <p:nvPr/>
        </p:nvSpPr>
        <p:spPr>
          <a:xfrm>
            <a:off x="1762200" y="1306440"/>
            <a:ext cx="360" cy="34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9" name="CustomShape 13"/>
          <p:cNvSpPr/>
          <p:nvPr/>
        </p:nvSpPr>
        <p:spPr>
          <a:xfrm flipV="1">
            <a:off x="1762200" y="3005640"/>
            <a:ext cx="360" cy="30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0" name="CustomShape 14"/>
          <p:cNvSpPr/>
          <p:nvPr/>
        </p:nvSpPr>
        <p:spPr>
          <a:xfrm rot="16200000" flipV="1">
            <a:off x="4600080" y="-683640"/>
            <a:ext cx="656640" cy="4005000"/>
          </a:xfrm>
          <a:prstGeom prst="bentConnector2">
            <a:avLst/>
          </a:pr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Когнитивистский подход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8C436DD0-3806-4F84-B430-259CE20C74DE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38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 области взаимодействия человека с компьютером концепция эмоций Розалинд Пикард придерживается когнитивисткого подхода или «информационной модели».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Р. Пикард фокусируется на взаимодействии человека и компьютера с целью «дать компьютерам возможность распознавать, выражать и в некоторых случаях« иметь» эмоции».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Критики Пикард описывают ее концепцию эмоций как «объективную, внутреннюю, частную и механистическую». Эмоции сводятся к дискретному психологическому сигналу, происходящему внутри тела, который можно измерить и который является входным сигналом для познания, снижая сложность эмоционального опыта.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Интерактивный подход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96C6405B-8F8F-48FC-9920-C7CA8A1A2119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39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«Посткогнитивистский» или «интерактивный» прагматический подход, принятый Кирстен Бонер и другими, рассматривает эмоции как  социальные по своей сути.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Направлен на то, чтобы помочь «людям понять и испытать свои собственные эмоции» и улучшить межличностное общение с помощью компьютера.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Не стремится отобразить эмоции в объективной математической модели для машинной интерпретации, но скорее позволяет людям разобраться в эмоциональных выражениях друг друга открытым способом, который может быть двусмысленным, субъективным и чувствительным к контексту.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Рассматривает эмоции «как социальный и культурный продукт, переживаемый в ходе наших взаимодействий».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pc="-1" dirty="0">
                <a:solidFill>
                  <a:srgbClr val="0230AC"/>
                </a:solidFill>
                <a:latin typeface="Calibri"/>
              </a:rPr>
              <a:t>Теория эмоций по Галену</a:t>
            </a:r>
            <a:endParaRPr lang="ru-RU" sz="2800" spc="-1" dirty="0"/>
          </a:p>
          <a:p>
            <a:pPr>
              <a:lnSpc>
                <a:spcPct val="100000"/>
              </a:lnSpc>
            </a:pPr>
            <a:endParaRPr lang="ru-RU" sz="2800" b="0" strike="noStrike" spc="-1" dirty="0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180C8109-2FE7-4944-B2D7-054D46A17E1F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457200" y="833399"/>
            <a:ext cx="8149320" cy="41348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 algn="just">
              <a:lnSpc>
                <a:spcPct val="100000"/>
              </a:lnSpc>
            </a:pP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Гален предположил</a:t>
            </a:r>
            <a:r>
              <a:rPr lang="ru-RU" spc="-1" dirty="0">
                <a:solidFill>
                  <a:srgbClr val="0230AC"/>
                </a:solidFill>
                <a:latin typeface="Calibri"/>
                <a:ea typeface="DejaVu Sans"/>
              </a:rPr>
              <a:t>, что существуют устойчивые индивидуальные различия </a:t>
            </a: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в соотношениях </a:t>
            </a:r>
            <a:r>
              <a:rPr lang="ru-RU" spc="-1" dirty="0">
                <a:solidFill>
                  <a:srgbClr val="0230AC"/>
                </a:solidFill>
                <a:latin typeface="Calibri"/>
                <a:ea typeface="DejaVu Sans"/>
              </a:rPr>
              <a:t>между химическими процессами, регулирующими поведение человека. </a:t>
            </a:r>
          </a:p>
          <a:p>
            <a:pPr marL="216000" indent="-215640">
              <a:lnSpc>
                <a:spcPct val="100000"/>
              </a:lnSpc>
            </a:pPr>
            <a:r>
              <a:rPr lang="ru-RU" spc="-1" dirty="0">
                <a:solidFill>
                  <a:srgbClr val="0230AC"/>
                </a:solidFill>
                <a:latin typeface="Calibri"/>
                <a:ea typeface="DejaVu Sans"/>
              </a:rPr>
              <a:t>Гиппократ предположил, а Гален объяснил темперамент более детально как особенности поведения, преобладание в организме одного из «жизненных соков»:</a:t>
            </a: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rgbClr val="0230AC"/>
                </a:solidFill>
                <a:latin typeface="Calibri"/>
                <a:ea typeface="DejaVu Sans"/>
              </a:rPr>
              <a:t>Преобладание лимфы (др.-греч. </a:t>
            </a:r>
            <a:r>
              <a:rPr lang="ru-RU" spc="-1" dirty="0" err="1">
                <a:solidFill>
                  <a:srgbClr val="0230AC"/>
                </a:solidFill>
                <a:latin typeface="Calibri"/>
                <a:ea typeface="DejaVu Sans"/>
              </a:rPr>
              <a:t>φλέγμ</a:t>
            </a:r>
            <a:r>
              <a:rPr lang="ru-RU" spc="-1" dirty="0">
                <a:solidFill>
                  <a:srgbClr val="0230AC"/>
                </a:solidFill>
                <a:latin typeface="Calibri"/>
                <a:ea typeface="DejaVu Sans"/>
              </a:rPr>
              <a:t>α, флегма, «мокрота») делает человека спокойным и медлительным — </a:t>
            </a:r>
            <a:r>
              <a:rPr lang="ru-RU" i="1" spc="-1" dirty="0" smtClean="0">
                <a:solidFill>
                  <a:srgbClr val="0230AC"/>
                </a:solidFill>
                <a:latin typeface="Calibri"/>
                <a:ea typeface="DejaVu Sans"/>
              </a:rPr>
              <a:t>флегматиком</a:t>
            </a: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.</a:t>
            </a:r>
            <a:endParaRPr lang="ru-RU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rgbClr val="0230AC"/>
                </a:solidFill>
                <a:latin typeface="Calibri"/>
                <a:ea typeface="DejaVu Sans"/>
              </a:rPr>
              <a:t>Преобладание жёлтой жёлчи (др.-греч. </a:t>
            </a:r>
            <a:r>
              <a:rPr lang="ru-RU" spc="-1" dirty="0" err="1">
                <a:solidFill>
                  <a:srgbClr val="0230AC"/>
                </a:solidFill>
                <a:latin typeface="Calibri"/>
                <a:ea typeface="DejaVu Sans"/>
              </a:rPr>
              <a:t>χολή</a:t>
            </a:r>
            <a:r>
              <a:rPr lang="ru-RU" spc="-1" dirty="0">
                <a:solidFill>
                  <a:srgbClr val="0230AC"/>
                </a:solidFill>
                <a:latin typeface="Calibri"/>
                <a:ea typeface="DejaVu Sans"/>
              </a:rPr>
              <a:t>, холе, «жёлчь, яд») делает человека истеричным и хамоватым, «горячим» — </a:t>
            </a:r>
            <a:r>
              <a:rPr lang="ru-RU" i="1" spc="-1" dirty="0" smtClean="0">
                <a:solidFill>
                  <a:srgbClr val="0230AC"/>
                </a:solidFill>
                <a:latin typeface="Calibri"/>
                <a:ea typeface="DejaVu Sans"/>
              </a:rPr>
              <a:t>холериком</a:t>
            </a: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.</a:t>
            </a: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Преобладание крови (лат. </a:t>
            </a:r>
            <a:r>
              <a:rPr lang="ru-RU" spc="-1" dirty="0" err="1" smtClean="0">
                <a:solidFill>
                  <a:srgbClr val="0230AC"/>
                </a:solidFill>
                <a:latin typeface="Calibri"/>
                <a:ea typeface="DejaVu Sans"/>
              </a:rPr>
              <a:t>sanguis</a:t>
            </a: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, </a:t>
            </a:r>
            <a:r>
              <a:rPr lang="ru-RU" spc="-1" dirty="0" err="1" smtClean="0">
                <a:solidFill>
                  <a:srgbClr val="0230AC"/>
                </a:solidFill>
                <a:latin typeface="Calibri"/>
                <a:ea typeface="DejaVu Sans"/>
              </a:rPr>
              <a:t>сангвис</a:t>
            </a: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, </a:t>
            </a:r>
            <a:r>
              <a:rPr lang="ru-RU" spc="-1" dirty="0" err="1" smtClean="0">
                <a:solidFill>
                  <a:srgbClr val="0230AC"/>
                </a:solidFill>
                <a:latin typeface="Calibri"/>
                <a:ea typeface="DejaVu Sans"/>
              </a:rPr>
              <a:t>сангуа</a:t>
            </a: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, «кровь») делает человека подвижным и весёлым — </a:t>
            </a:r>
            <a:r>
              <a:rPr lang="ru-RU" i="1" spc="-1" dirty="0" smtClean="0">
                <a:solidFill>
                  <a:srgbClr val="0230AC"/>
                </a:solidFill>
                <a:latin typeface="Calibri"/>
                <a:ea typeface="DejaVu Sans"/>
              </a:rPr>
              <a:t>сангвиником</a:t>
            </a: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.</a:t>
            </a: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Преобладание </a:t>
            </a:r>
            <a:r>
              <a:rPr lang="ru-RU" spc="-1" dirty="0">
                <a:solidFill>
                  <a:srgbClr val="0230AC"/>
                </a:solidFill>
                <a:latin typeface="Calibri"/>
                <a:ea typeface="DejaVu Sans"/>
              </a:rPr>
              <a:t>чёрной жёлчи (др.-греч. </a:t>
            </a:r>
            <a:r>
              <a:rPr lang="ru-RU" spc="-1" dirty="0" err="1">
                <a:solidFill>
                  <a:srgbClr val="0230AC"/>
                </a:solidFill>
                <a:latin typeface="Calibri"/>
                <a:ea typeface="DejaVu Sans"/>
              </a:rPr>
              <a:t>μέλ</a:t>
            </a:r>
            <a:r>
              <a:rPr lang="ru-RU" spc="-1" dirty="0">
                <a:solidFill>
                  <a:srgbClr val="0230AC"/>
                </a:solidFill>
                <a:latin typeface="Calibri"/>
                <a:ea typeface="DejaVu Sans"/>
              </a:rPr>
              <a:t>αινα χολή, мелэна холе, «чёрная жёлчь») делает человека грустным и боязливым — </a:t>
            </a:r>
            <a:r>
              <a:rPr lang="ru-RU" i="1" spc="-1" dirty="0">
                <a:solidFill>
                  <a:srgbClr val="0230AC"/>
                </a:solidFill>
                <a:latin typeface="Calibri"/>
                <a:ea typeface="DejaVu Sans"/>
              </a:rPr>
              <a:t>меланхоликом</a:t>
            </a:r>
            <a:r>
              <a:rPr lang="ru-RU" spc="-1" dirty="0" smtClean="0">
                <a:solidFill>
                  <a:srgbClr val="0230AC"/>
                </a:solidFill>
                <a:latin typeface="Calibri"/>
                <a:ea typeface="DejaVu Sans"/>
              </a:rPr>
              <a:t>.</a:t>
            </a:r>
            <a:endParaRPr lang="ru-RU" spc="-1" dirty="0">
              <a:solidFill>
                <a:srgbClr val="0230AC"/>
              </a:solidFill>
              <a:latin typeface="Calibri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726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Дополнительные материалы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80D46EAC-9724-4FE3-A360-F2B8C426FBB8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40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243360" y="49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7 эмоций, лежащие в основе всех чувств: </a:t>
            </a:r>
            <a:r>
              <a:rPr lang="ru-RU" sz="2000" b="0" u="sng" strike="noStrike" spc="-1">
                <a:solidFill>
                  <a:srgbClr val="4BBCFF"/>
                </a:solidFill>
                <a:uFillTx/>
                <a:latin typeface="Calibri"/>
                <a:ea typeface="DejaVu Sans"/>
                <a:hlinkClick r:id="rId4"/>
              </a:rPr>
              <a:t>https://</a:t>
            </a:r>
            <a:r>
              <a:rPr lang="ru-RU" sz="2000" b="0" u="sng" strike="noStrike" spc="-1">
                <a:solidFill>
                  <a:srgbClr val="4BBCFF"/>
                </a:solidFill>
                <a:uFillTx/>
                <a:latin typeface="Calibri"/>
                <a:ea typeface="DejaVu Sans"/>
                <a:hlinkClick r:id="rId4"/>
              </a:rPr>
              <a:t>youtu.be/Q4hgn0DTfb8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Определение эмоций: </a:t>
            </a:r>
            <a:r>
              <a:rPr lang="ru-RU" sz="2000" b="0" u="sng" strike="noStrike" spc="-1">
                <a:solidFill>
                  <a:srgbClr val="4BBCFF"/>
                </a:solidFill>
                <a:uFillTx/>
                <a:latin typeface="Calibri"/>
                <a:ea typeface="DejaVu Sans"/>
                <a:hlinkClick r:id="rId5"/>
              </a:rPr>
              <a:t>https://</a:t>
            </a:r>
            <a:r>
              <a:rPr lang="ru-RU" sz="2000" b="0" u="sng" strike="noStrike" spc="-1">
                <a:solidFill>
                  <a:srgbClr val="4BBCFF"/>
                </a:solidFill>
                <a:uFillTx/>
                <a:latin typeface="Calibri"/>
                <a:ea typeface="DejaVu Sans"/>
                <a:hlinkClick r:id="rId5"/>
              </a:rPr>
              <a:t>youtu.be/mguaJIOfnjI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Эмоции: функции, интенсивность, базовые эмоции: </a:t>
            </a:r>
            <a:r>
              <a:rPr lang="ru-RU" sz="2000" b="0" u="sng" strike="noStrike" spc="-1">
                <a:solidFill>
                  <a:srgbClr val="4BBCFF"/>
                </a:solidFill>
                <a:uFillTx/>
                <a:latin typeface="Calibri"/>
                <a:ea typeface="DejaVu Sans"/>
                <a:hlinkClick r:id="rId6"/>
              </a:rPr>
              <a:t>https://youtu.be/hgGI-75FMCA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Базовые эмоции: </a:t>
            </a:r>
            <a:r>
              <a:rPr lang="ru-RU" sz="2000" b="0" u="sng" strike="noStrike" spc="-1">
                <a:solidFill>
                  <a:srgbClr val="4BBCFF"/>
                </a:solidFill>
                <a:uFillTx/>
                <a:latin typeface="Calibri"/>
                <a:ea typeface="DejaVu Sans"/>
                <a:hlinkClick r:id="rId7"/>
              </a:rPr>
              <a:t>https://youtu.be/Wr8bTIRiaoY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1699920"/>
            <a:ext cx="8228160" cy="61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b="1" strike="noStrike" spc="-1">
                <a:solidFill>
                  <a:srgbClr val="FFFFFF"/>
                </a:solidFill>
                <a:latin typeface="Calibri"/>
                <a:ea typeface="DejaVu Sans"/>
              </a:rPr>
              <a:t>Спасибо за внимание!</a:t>
            </a: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Теория эмоций по Галену</a:t>
            </a:r>
            <a:endParaRPr lang="ru-RU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 dirty="0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180C8109-2FE7-4944-B2D7-054D46A17E1F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</a:t>
            </a:fld>
            <a:endParaRPr lang="ru-RU" sz="1800" b="0" strike="noStrike" spc="-1">
              <a:latin typeface="Arial"/>
            </a:endParaRPr>
          </a:p>
        </p:txBody>
      </p:sp>
      <p:grpSp>
        <p:nvGrpSpPr>
          <p:cNvPr id="132" name="Group 3"/>
          <p:cNvGrpSpPr/>
          <p:nvPr/>
        </p:nvGrpSpPr>
        <p:grpSpPr>
          <a:xfrm>
            <a:off x="960480" y="1114920"/>
            <a:ext cx="6131160" cy="3597480"/>
            <a:chOff x="960480" y="1114920"/>
            <a:chExt cx="6131160" cy="3597480"/>
          </a:xfrm>
        </p:grpSpPr>
        <p:sp>
          <p:nvSpPr>
            <p:cNvPr id="133" name="CustomShape 4"/>
            <p:cNvSpPr/>
            <p:nvPr/>
          </p:nvSpPr>
          <p:spPr>
            <a:xfrm>
              <a:off x="960480" y="4703400"/>
              <a:ext cx="6131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type="triangle" w="med" len="med"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4" name="CustomShape 5"/>
            <p:cNvSpPr/>
            <p:nvPr/>
          </p:nvSpPr>
          <p:spPr>
            <a:xfrm flipV="1">
              <a:off x="960480" y="1114560"/>
              <a:ext cx="360" cy="3597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type="triangle" w="med" len="med"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35" name="CustomShape 6"/>
          <p:cNvSpPr/>
          <p:nvPr/>
        </p:nvSpPr>
        <p:spPr>
          <a:xfrm>
            <a:off x="2213640" y="1513800"/>
            <a:ext cx="718200" cy="71820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7"/>
          <p:cNvSpPr/>
          <p:nvPr/>
        </p:nvSpPr>
        <p:spPr>
          <a:xfrm>
            <a:off x="2213640" y="3108600"/>
            <a:ext cx="718200" cy="718200"/>
          </a:xfrm>
          <a:prstGeom prst="ellipse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" name="CustomShape 8"/>
          <p:cNvSpPr/>
          <p:nvPr/>
        </p:nvSpPr>
        <p:spPr>
          <a:xfrm>
            <a:off x="4973400" y="1513800"/>
            <a:ext cx="718200" cy="7182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8" name="CustomShape 9"/>
          <p:cNvSpPr/>
          <p:nvPr/>
        </p:nvSpPr>
        <p:spPr>
          <a:xfrm>
            <a:off x="4973400" y="3108600"/>
            <a:ext cx="718200" cy="718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39" name="CustomShape 10"/>
          <p:cNvSpPr/>
          <p:nvPr/>
        </p:nvSpPr>
        <p:spPr>
          <a:xfrm>
            <a:off x="2259000" y="1735200"/>
            <a:ext cx="6278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Злость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4973400" y="1735200"/>
            <a:ext cx="718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Радость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>
            <a:off x="2213640" y="3330000"/>
            <a:ext cx="718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Грусть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4973400" y="3330000"/>
            <a:ext cx="718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Апатия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43" name="CustomShape 14"/>
          <p:cNvSpPr/>
          <p:nvPr/>
        </p:nvSpPr>
        <p:spPr>
          <a:xfrm rot="16200000">
            <a:off x="112680" y="2662920"/>
            <a:ext cx="12704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Возбудимость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144" name="CustomShape 15"/>
          <p:cNvSpPr/>
          <p:nvPr/>
        </p:nvSpPr>
        <p:spPr>
          <a:xfrm>
            <a:off x="3521880" y="4689360"/>
            <a:ext cx="12704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Валентность</a:t>
            </a:r>
            <a:endParaRPr lang="ru-RU" sz="1400" b="0" strike="noStrike" spc="-1">
              <a:latin typeface="Arial"/>
            </a:endParaRPr>
          </a:p>
        </p:txBody>
      </p:sp>
      <p:pic>
        <p:nvPicPr>
          <p:cNvPr id="145" name="Picture 2"/>
          <p:cNvPicPr/>
          <p:nvPr/>
        </p:nvPicPr>
        <p:blipFill>
          <a:blip r:embed="rId3"/>
          <a:stretch/>
        </p:blipFill>
        <p:spPr>
          <a:xfrm>
            <a:off x="7694640" y="1204560"/>
            <a:ext cx="1139040" cy="1709280"/>
          </a:xfrm>
          <a:prstGeom prst="rect">
            <a:avLst/>
          </a:prstGeom>
          <a:ln>
            <a:noFill/>
          </a:ln>
        </p:spPr>
      </p:pic>
      <p:sp>
        <p:nvSpPr>
          <p:cNvPr id="146" name="CustomShape 16"/>
          <p:cNvSpPr/>
          <p:nvPr/>
        </p:nvSpPr>
        <p:spPr>
          <a:xfrm>
            <a:off x="7694640" y="2646720"/>
            <a:ext cx="113904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Клавдий Гален</a:t>
            </a:r>
            <a:endParaRPr lang="ru-RU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230AC"/>
                </a:solidFill>
                <a:latin typeface="Calibri"/>
                <a:ea typeface="DejaVu Sans"/>
              </a:rPr>
              <a:t>129–200 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47" name="CustomShape 17"/>
          <p:cNvSpPr/>
          <p:nvPr/>
        </p:nvSpPr>
        <p:spPr>
          <a:xfrm>
            <a:off x="1006560" y="1586520"/>
            <a:ext cx="1198080" cy="59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ru-RU" sz="1100" b="0" strike="noStrike" spc="-1" dirty="0">
                <a:solidFill>
                  <a:srgbClr val="B10033"/>
                </a:solidFill>
                <a:latin typeface="Calibri"/>
                <a:ea typeface="DejaVu Sans"/>
              </a:rPr>
              <a:t>Желтая желчь</a:t>
            </a:r>
            <a:endParaRPr lang="ru-RU" sz="11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1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ru-RU" sz="1100" b="0" strike="noStrike" spc="-1" dirty="0">
                <a:solidFill>
                  <a:srgbClr val="00B050"/>
                </a:solidFill>
                <a:latin typeface="Calibri"/>
                <a:ea typeface="DejaVu Sans"/>
              </a:rPr>
              <a:t>Желчный пузырь</a:t>
            </a:r>
            <a:endParaRPr lang="ru-RU" sz="1100" b="0" strike="noStrike" spc="-1" dirty="0">
              <a:latin typeface="Arial"/>
            </a:endParaRPr>
          </a:p>
        </p:txBody>
      </p:sp>
      <p:sp>
        <p:nvSpPr>
          <p:cNvPr id="148" name="CustomShape 18"/>
          <p:cNvSpPr/>
          <p:nvPr/>
        </p:nvSpPr>
        <p:spPr>
          <a:xfrm>
            <a:off x="2233440" y="1256760"/>
            <a:ext cx="6782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230AC"/>
                </a:solidFill>
                <a:latin typeface="Calibri"/>
                <a:ea typeface="DejaVu Sans"/>
              </a:rPr>
              <a:t>Холерик</a:t>
            </a:r>
            <a:endParaRPr lang="ru-RU" sz="1100" b="0" strike="noStrike" spc="-1">
              <a:latin typeface="Arial"/>
            </a:endParaRPr>
          </a:p>
        </p:txBody>
      </p:sp>
      <p:sp>
        <p:nvSpPr>
          <p:cNvPr id="149" name="CustomShape 19"/>
          <p:cNvSpPr/>
          <p:nvPr/>
        </p:nvSpPr>
        <p:spPr>
          <a:xfrm>
            <a:off x="2115000" y="3803400"/>
            <a:ext cx="9237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230AC"/>
                </a:solidFill>
                <a:latin typeface="Calibri"/>
                <a:ea typeface="DejaVu Sans"/>
              </a:rPr>
              <a:t>Меланхолик</a:t>
            </a:r>
            <a:endParaRPr lang="ru-RU" sz="1100" b="0" strike="noStrike" spc="-1">
              <a:latin typeface="Arial"/>
            </a:endParaRPr>
          </a:p>
        </p:txBody>
      </p:sp>
      <p:sp>
        <p:nvSpPr>
          <p:cNvPr id="150" name="CustomShape 20"/>
          <p:cNvSpPr/>
          <p:nvPr/>
        </p:nvSpPr>
        <p:spPr>
          <a:xfrm>
            <a:off x="4944960" y="1269000"/>
            <a:ext cx="8049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Сангвиник</a:t>
            </a:r>
            <a:endParaRPr lang="ru-RU" sz="1100" b="0" strike="noStrike" spc="-1">
              <a:latin typeface="Arial"/>
            </a:endParaRPr>
          </a:p>
        </p:txBody>
      </p:sp>
      <p:sp>
        <p:nvSpPr>
          <p:cNvPr id="151" name="CustomShape 21"/>
          <p:cNvSpPr/>
          <p:nvPr/>
        </p:nvSpPr>
        <p:spPr>
          <a:xfrm>
            <a:off x="4936680" y="3803400"/>
            <a:ext cx="8186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230AC"/>
                </a:solidFill>
                <a:latin typeface="Calibri"/>
                <a:ea typeface="DejaVu Sans"/>
              </a:rPr>
              <a:t>Флегматик</a:t>
            </a:r>
            <a:endParaRPr lang="ru-RU" sz="1100" b="0" strike="noStrike" spc="-1">
              <a:latin typeface="Arial"/>
            </a:endParaRPr>
          </a:p>
        </p:txBody>
      </p:sp>
      <p:sp>
        <p:nvSpPr>
          <p:cNvPr id="152" name="CustomShape 22"/>
          <p:cNvSpPr/>
          <p:nvPr/>
        </p:nvSpPr>
        <p:spPr>
          <a:xfrm>
            <a:off x="5694840" y="1573560"/>
            <a:ext cx="612720" cy="59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B10033"/>
                </a:solidFill>
                <a:latin typeface="Calibri"/>
                <a:ea typeface="DejaVu Sans"/>
              </a:rPr>
              <a:t>Кровь</a:t>
            </a:r>
            <a:endParaRPr lang="ru-RU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B050"/>
                </a:solidFill>
                <a:latin typeface="Calibri"/>
                <a:ea typeface="DejaVu Sans"/>
              </a:rPr>
              <a:t>Печень</a:t>
            </a:r>
            <a:endParaRPr lang="ru-RU" sz="1100" b="0" strike="noStrike" spc="-1">
              <a:latin typeface="Arial"/>
            </a:endParaRPr>
          </a:p>
        </p:txBody>
      </p:sp>
      <p:sp>
        <p:nvSpPr>
          <p:cNvPr id="153" name="CustomShape 23"/>
          <p:cNvSpPr/>
          <p:nvPr/>
        </p:nvSpPr>
        <p:spPr>
          <a:xfrm>
            <a:off x="5694840" y="3141360"/>
            <a:ext cx="1018080" cy="59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B10033"/>
                </a:solidFill>
                <a:latin typeface="Calibri"/>
                <a:ea typeface="DejaVu Sans"/>
              </a:rPr>
              <a:t>Мокрота</a:t>
            </a:r>
            <a:endParaRPr lang="ru-RU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B050"/>
                </a:solidFill>
                <a:latin typeface="Calibri"/>
                <a:ea typeface="DejaVu Sans"/>
              </a:rPr>
              <a:t>Мозг / Легкие</a:t>
            </a:r>
            <a:endParaRPr lang="ru-RU" sz="1100" b="0" strike="noStrike" spc="-1">
              <a:latin typeface="Arial"/>
            </a:endParaRPr>
          </a:p>
        </p:txBody>
      </p:sp>
      <p:sp>
        <p:nvSpPr>
          <p:cNvPr id="154" name="CustomShape 24"/>
          <p:cNvSpPr/>
          <p:nvPr/>
        </p:nvSpPr>
        <p:spPr>
          <a:xfrm>
            <a:off x="1194840" y="3204360"/>
            <a:ext cx="1005840" cy="59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ru-RU" sz="1100" b="0" strike="noStrike" spc="-1">
                <a:solidFill>
                  <a:srgbClr val="B10033"/>
                </a:solidFill>
                <a:latin typeface="Calibri"/>
                <a:ea typeface="DejaVu Sans"/>
              </a:rPr>
              <a:t>Черная желчь</a:t>
            </a:r>
            <a:endParaRPr lang="ru-RU" sz="11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1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ru-RU" sz="1100" b="0" strike="noStrike" spc="-1">
                <a:solidFill>
                  <a:srgbClr val="00B050"/>
                </a:solidFill>
                <a:latin typeface="Calibri"/>
                <a:ea typeface="DejaVu Sans"/>
              </a:rPr>
              <a:t>Селезенка</a:t>
            </a:r>
            <a:endParaRPr lang="ru-RU" sz="1100" b="0" strike="noStrike" spc="-1">
              <a:latin typeface="Arial"/>
            </a:endParaRPr>
          </a:p>
        </p:txBody>
      </p:sp>
      <p:sp>
        <p:nvSpPr>
          <p:cNvPr id="155" name="CustomShape 25"/>
          <p:cNvSpPr/>
          <p:nvPr/>
        </p:nvSpPr>
        <p:spPr>
          <a:xfrm>
            <a:off x="1745640" y="1071720"/>
            <a:ext cx="368640" cy="368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А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56" name="CustomShape 26"/>
          <p:cNvSpPr/>
          <p:nvPr/>
        </p:nvSpPr>
        <p:spPr>
          <a:xfrm>
            <a:off x="1740240" y="3914640"/>
            <a:ext cx="368640" cy="368640"/>
          </a:xfrm>
          <a:prstGeom prst="ellipse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57" name="CustomShape 27"/>
          <p:cNvSpPr/>
          <p:nvPr/>
        </p:nvSpPr>
        <p:spPr>
          <a:xfrm>
            <a:off x="5754960" y="1067400"/>
            <a:ext cx="368640" cy="36864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B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58" name="CustomShape 28"/>
          <p:cNvSpPr/>
          <p:nvPr/>
        </p:nvSpPr>
        <p:spPr>
          <a:xfrm>
            <a:off x="5754960" y="3914640"/>
            <a:ext cx="368640" cy="36864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59" name="CustomShape 29"/>
          <p:cNvSpPr/>
          <p:nvPr/>
        </p:nvSpPr>
        <p:spPr>
          <a:xfrm>
            <a:off x="2933280" y="1873800"/>
            <a:ext cx="203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" name="CustomShape 30"/>
          <p:cNvSpPr/>
          <p:nvPr/>
        </p:nvSpPr>
        <p:spPr>
          <a:xfrm>
            <a:off x="5333400" y="2233440"/>
            <a:ext cx="360" cy="87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" name="CustomShape 31"/>
          <p:cNvSpPr/>
          <p:nvPr/>
        </p:nvSpPr>
        <p:spPr>
          <a:xfrm flipH="1">
            <a:off x="2931840" y="3468240"/>
            <a:ext cx="203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2" name="CustomShape 32"/>
          <p:cNvSpPr/>
          <p:nvPr/>
        </p:nvSpPr>
        <p:spPr>
          <a:xfrm>
            <a:off x="2573280" y="2233440"/>
            <a:ext cx="360" cy="87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3" name="CustomShape 33"/>
          <p:cNvSpPr/>
          <p:nvPr/>
        </p:nvSpPr>
        <p:spPr>
          <a:xfrm flipH="1" flipV="1">
            <a:off x="5586120" y="3721320"/>
            <a:ext cx="219960" cy="24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63636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4" name="CustomShape 34"/>
          <p:cNvSpPr/>
          <p:nvPr/>
        </p:nvSpPr>
        <p:spPr>
          <a:xfrm flipV="1">
            <a:off x="2056320" y="3721320"/>
            <a:ext cx="261360" cy="24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63636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5" name="CustomShape 35"/>
          <p:cNvSpPr/>
          <p:nvPr/>
        </p:nvSpPr>
        <p:spPr>
          <a:xfrm>
            <a:off x="2061360" y="1387800"/>
            <a:ext cx="256320" cy="230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63636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6" name="CustomShape 36"/>
          <p:cNvSpPr/>
          <p:nvPr/>
        </p:nvSpPr>
        <p:spPr>
          <a:xfrm flipH="1">
            <a:off x="5586120" y="1383480"/>
            <a:ext cx="219960" cy="23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63636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7" name="Рисунок 70"/>
          <p:cNvPicPr/>
          <p:nvPr/>
        </p:nvPicPr>
        <p:blipFill>
          <a:blip r:embed="rId4"/>
          <a:stretch/>
        </p:blipFill>
        <p:spPr>
          <a:xfrm>
            <a:off x="2948760" y="2054880"/>
            <a:ext cx="740160" cy="417600"/>
          </a:xfrm>
          <a:prstGeom prst="rect">
            <a:avLst/>
          </a:prstGeom>
          <a:ln>
            <a:noFill/>
          </a:ln>
        </p:spPr>
      </p:pic>
      <p:pic>
        <p:nvPicPr>
          <p:cNvPr id="168" name="Рисунок 71"/>
          <p:cNvPicPr/>
          <p:nvPr/>
        </p:nvPicPr>
        <p:blipFill>
          <a:blip r:embed="rId5"/>
          <a:stretch/>
        </p:blipFill>
        <p:spPr>
          <a:xfrm>
            <a:off x="2918880" y="2881800"/>
            <a:ext cx="812160" cy="417600"/>
          </a:xfrm>
          <a:prstGeom prst="rect">
            <a:avLst/>
          </a:prstGeom>
          <a:ln>
            <a:noFill/>
          </a:ln>
        </p:spPr>
      </p:pic>
      <p:pic>
        <p:nvPicPr>
          <p:cNvPr id="169" name="Рисунок 72"/>
          <p:cNvPicPr/>
          <p:nvPr/>
        </p:nvPicPr>
        <p:blipFill>
          <a:blip r:embed="rId6"/>
          <a:stretch/>
        </p:blipFill>
        <p:spPr>
          <a:xfrm>
            <a:off x="4215600" y="2050560"/>
            <a:ext cx="755280" cy="426240"/>
          </a:xfrm>
          <a:prstGeom prst="rect">
            <a:avLst/>
          </a:prstGeom>
          <a:ln>
            <a:noFill/>
          </a:ln>
        </p:spPr>
      </p:pic>
      <p:pic>
        <p:nvPicPr>
          <p:cNvPr id="170" name="Picture 6"/>
          <p:cNvPicPr/>
          <p:nvPr/>
        </p:nvPicPr>
        <p:blipFill>
          <a:blip r:embed="rId7"/>
          <a:srcRect l="8239" t="8371" r="11354" b="9494"/>
          <a:stretch/>
        </p:blipFill>
        <p:spPr>
          <a:xfrm rot="5400000">
            <a:off x="4309920" y="2776680"/>
            <a:ext cx="665280" cy="679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225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эмоций по Галену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6BC75DB7-74B4-40CB-A632-91589D6B73CE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6</a:t>
            </a:fld>
            <a:endParaRPr lang="ru-RU" sz="1800" b="0" strike="noStrike" spc="-1">
              <a:latin typeface="Arial"/>
            </a:endParaRPr>
          </a:p>
        </p:txBody>
      </p:sp>
      <p:grpSp>
        <p:nvGrpSpPr>
          <p:cNvPr id="173" name="Group 3"/>
          <p:cNvGrpSpPr/>
          <p:nvPr/>
        </p:nvGrpSpPr>
        <p:grpSpPr>
          <a:xfrm>
            <a:off x="548280" y="1114560"/>
            <a:ext cx="3615120" cy="2812320"/>
            <a:chOff x="548280" y="1114560"/>
            <a:chExt cx="3615120" cy="2812320"/>
          </a:xfrm>
        </p:grpSpPr>
        <p:sp>
          <p:nvSpPr>
            <p:cNvPr id="174" name="CustomShape 4"/>
            <p:cNvSpPr/>
            <p:nvPr/>
          </p:nvSpPr>
          <p:spPr>
            <a:xfrm>
              <a:off x="548280" y="3920760"/>
              <a:ext cx="3615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type="triangle" w="med" len="med"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5" name="CustomShape 5"/>
            <p:cNvSpPr/>
            <p:nvPr/>
          </p:nvSpPr>
          <p:spPr>
            <a:xfrm flipV="1">
              <a:off x="548280" y="1114560"/>
              <a:ext cx="360" cy="2812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type="triangle" w="med" len="med"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76" name="CustomShape 6"/>
          <p:cNvSpPr/>
          <p:nvPr/>
        </p:nvSpPr>
        <p:spPr>
          <a:xfrm>
            <a:off x="1398240" y="1645560"/>
            <a:ext cx="718200" cy="71820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7"/>
          <p:cNvSpPr/>
          <p:nvPr/>
        </p:nvSpPr>
        <p:spPr>
          <a:xfrm>
            <a:off x="1398240" y="2635200"/>
            <a:ext cx="718200" cy="718200"/>
          </a:xfrm>
          <a:prstGeom prst="ellipse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8" name="CustomShape 8"/>
          <p:cNvSpPr/>
          <p:nvPr/>
        </p:nvSpPr>
        <p:spPr>
          <a:xfrm>
            <a:off x="2502000" y="1642680"/>
            <a:ext cx="718200" cy="71820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79" name="CustomShape 9"/>
          <p:cNvSpPr/>
          <p:nvPr/>
        </p:nvSpPr>
        <p:spPr>
          <a:xfrm>
            <a:off x="2502000" y="2630520"/>
            <a:ext cx="718200" cy="7182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80" name="CustomShape 10"/>
          <p:cNvSpPr/>
          <p:nvPr/>
        </p:nvSpPr>
        <p:spPr>
          <a:xfrm>
            <a:off x="1443600" y="1866960"/>
            <a:ext cx="6278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Злость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81" name="CustomShape 11"/>
          <p:cNvSpPr/>
          <p:nvPr/>
        </p:nvSpPr>
        <p:spPr>
          <a:xfrm>
            <a:off x="2502000" y="1863720"/>
            <a:ext cx="718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Радость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82" name="CustomShape 12"/>
          <p:cNvSpPr/>
          <p:nvPr/>
        </p:nvSpPr>
        <p:spPr>
          <a:xfrm>
            <a:off x="1398240" y="2856600"/>
            <a:ext cx="718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Грусть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83" name="CustomShape 13"/>
          <p:cNvSpPr/>
          <p:nvPr/>
        </p:nvSpPr>
        <p:spPr>
          <a:xfrm>
            <a:off x="2502000" y="2851920"/>
            <a:ext cx="718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Апатия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84" name="CustomShape 14"/>
          <p:cNvSpPr/>
          <p:nvPr/>
        </p:nvSpPr>
        <p:spPr>
          <a:xfrm rot="16200000">
            <a:off x="-318240" y="2242440"/>
            <a:ext cx="12704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Возбудимость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185" name="CustomShape 15"/>
          <p:cNvSpPr/>
          <p:nvPr/>
        </p:nvSpPr>
        <p:spPr>
          <a:xfrm>
            <a:off x="1589760" y="3920760"/>
            <a:ext cx="12704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Валентность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186" name="CustomShape 16"/>
          <p:cNvSpPr/>
          <p:nvPr/>
        </p:nvSpPr>
        <p:spPr>
          <a:xfrm>
            <a:off x="930240" y="1203840"/>
            <a:ext cx="368640" cy="368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А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87" name="CustomShape 17"/>
          <p:cNvSpPr/>
          <p:nvPr/>
        </p:nvSpPr>
        <p:spPr>
          <a:xfrm>
            <a:off x="924840" y="3441240"/>
            <a:ext cx="368640" cy="368640"/>
          </a:xfrm>
          <a:prstGeom prst="ellipse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88" name="CustomShape 18"/>
          <p:cNvSpPr/>
          <p:nvPr/>
        </p:nvSpPr>
        <p:spPr>
          <a:xfrm>
            <a:off x="3283200" y="1196280"/>
            <a:ext cx="368640" cy="368640"/>
          </a:xfrm>
          <a:prstGeom prst="ellipse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B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89" name="CustomShape 19"/>
          <p:cNvSpPr/>
          <p:nvPr/>
        </p:nvSpPr>
        <p:spPr>
          <a:xfrm>
            <a:off x="3283200" y="3436560"/>
            <a:ext cx="368640" cy="36864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90" name="CustomShape 20"/>
          <p:cNvSpPr/>
          <p:nvPr/>
        </p:nvSpPr>
        <p:spPr>
          <a:xfrm flipH="1" flipV="1">
            <a:off x="3114720" y="3243600"/>
            <a:ext cx="219960" cy="24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63636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1" name="CustomShape 21"/>
          <p:cNvSpPr/>
          <p:nvPr/>
        </p:nvSpPr>
        <p:spPr>
          <a:xfrm flipV="1">
            <a:off x="1240920" y="3247920"/>
            <a:ext cx="261360" cy="24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63636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2" name="CustomShape 22"/>
          <p:cNvSpPr/>
          <p:nvPr/>
        </p:nvSpPr>
        <p:spPr>
          <a:xfrm>
            <a:off x="1245960" y="1519560"/>
            <a:ext cx="256320" cy="230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63636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3" name="CustomShape 23"/>
          <p:cNvSpPr/>
          <p:nvPr/>
        </p:nvSpPr>
        <p:spPr>
          <a:xfrm flipH="1">
            <a:off x="3114720" y="1512000"/>
            <a:ext cx="219960" cy="23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63636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4" name="CustomShape 24"/>
          <p:cNvSpPr/>
          <p:nvPr/>
        </p:nvSpPr>
        <p:spPr>
          <a:xfrm>
            <a:off x="4317120" y="1015560"/>
            <a:ext cx="4825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Язык распознавания эмоций:</a:t>
            </a:r>
            <a:endParaRPr lang="ru-RU" sz="1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4 эмоциональных состояния</a:t>
            </a:r>
            <a:endParaRPr lang="ru-RU" sz="1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2 измерения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Предсказания:</a:t>
            </a:r>
            <a:endParaRPr lang="ru-RU" sz="1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Если Злость, то активна система A</a:t>
            </a:r>
            <a:endParaRPr lang="ru-RU" sz="1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Если Злость, то не произойдет переход к Апатии</a:t>
            </a:r>
            <a:endParaRPr lang="ru-RU" sz="1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Если активна система C, то наблюдается Грусть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Управление:</a:t>
            </a:r>
            <a:endParaRPr lang="ru-RU" sz="1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Для перехода к Апатии необходимо активировать систему D, или подавить другие системы</a:t>
            </a:r>
            <a:endParaRPr lang="ru-RU" sz="1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 состоянии Апатии невозможно управлять активностью системы D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195" name="CustomShape 25"/>
          <p:cNvSpPr/>
          <p:nvPr/>
        </p:nvSpPr>
        <p:spPr>
          <a:xfrm flipV="1">
            <a:off x="2117880" y="2000880"/>
            <a:ext cx="38268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6" name="CustomShape 26"/>
          <p:cNvSpPr/>
          <p:nvPr/>
        </p:nvSpPr>
        <p:spPr>
          <a:xfrm flipV="1">
            <a:off x="2117880" y="2989080"/>
            <a:ext cx="38268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7" name="CustomShape 27"/>
          <p:cNvSpPr/>
          <p:nvPr/>
        </p:nvSpPr>
        <p:spPr>
          <a:xfrm>
            <a:off x="2861640" y="2362320"/>
            <a:ext cx="360" cy="26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8" name="CustomShape 28"/>
          <p:cNvSpPr/>
          <p:nvPr/>
        </p:nvSpPr>
        <p:spPr>
          <a:xfrm>
            <a:off x="1758240" y="2365560"/>
            <a:ext cx="360" cy="26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Теории эмоций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FAE51854-D345-4848-B7D6-4A79D93A389D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7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243360" y="85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Возникновение эмоций рассматривают с трех точек зрения: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Неврологическая основана на идее, что эмоциональные реакции вызываются активностью головного мозга.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Согласно физиологической, эмоции возникают в результате физиологической реакции организма.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Когнитивная утверждает, что эмоции есть результат мышления и психической активности.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Джеймса - Ланге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8DFED6B6-35F2-4040-A1EC-17B72F82D89A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8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243360" y="85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 представляют собой результат физиологической реакции на значимое событие.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205" name="Picture 6"/>
          <p:cNvPicPr/>
          <p:nvPr/>
        </p:nvPicPr>
        <p:blipFill>
          <a:blip r:embed="rId4"/>
          <a:stretch/>
        </p:blipFill>
        <p:spPr>
          <a:xfrm>
            <a:off x="705960" y="1881720"/>
            <a:ext cx="3081600" cy="2453760"/>
          </a:xfrm>
          <a:prstGeom prst="rect">
            <a:avLst/>
          </a:prstGeom>
          <a:ln>
            <a:noFill/>
          </a:ln>
        </p:spPr>
      </p:pic>
      <p:pic>
        <p:nvPicPr>
          <p:cNvPr id="206" name="Picture 7"/>
          <p:cNvPicPr/>
          <p:nvPr/>
        </p:nvPicPr>
        <p:blipFill>
          <a:blip r:embed="rId5"/>
          <a:stretch/>
        </p:blipFill>
        <p:spPr>
          <a:xfrm>
            <a:off x="4078080" y="1735920"/>
            <a:ext cx="3763080" cy="32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Теория Джеймса - Ланге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E06C7627-0FC0-448E-94BD-52411E28DCD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9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243360" y="851400"/>
            <a:ext cx="827244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 представляют собой результат физиологической реакции на значимое событие.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210" name="Picture 3"/>
          <p:cNvPicPr/>
          <p:nvPr/>
        </p:nvPicPr>
        <p:blipFill>
          <a:blip r:embed="rId4"/>
          <a:stretch/>
        </p:blipFill>
        <p:spPr>
          <a:xfrm>
            <a:off x="1623240" y="2141640"/>
            <a:ext cx="6095160" cy="254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10384</TotalTime>
  <Words>3519</Words>
  <Application>Microsoft Office PowerPoint</Application>
  <PresentationFormat>Экран (16:9)</PresentationFormat>
  <Paragraphs>419</Paragraphs>
  <Slides>41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</dc:creator>
  <dc:description/>
  <cp:lastModifiedBy>Алена</cp:lastModifiedBy>
  <cp:revision>383</cp:revision>
  <cp:lastPrinted>2020-01-17T10:12:59Z</cp:lastPrinted>
  <dcterms:created xsi:type="dcterms:W3CDTF">2014-06-27T12:30:22Z</dcterms:created>
  <dcterms:modified xsi:type="dcterms:W3CDTF">2022-10-17T05:57:15Z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</vt:i4>
  </property>
</Properties>
</file>